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2"/>
  </p:notesMasterIdLst>
  <p:sldIdLst>
    <p:sldId id="256" r:id="rId2"/>
    <p:sldId id="259" r:id="rId3"/>
    <p:sldId id="312" r:id="rId4"/>
    <p:sldId id="313" r:id="rId5"/>
    <p:sldId id="314" r:id="rId6"/>
    <p:sldId id="315" r:id="rId7"/>
    <p:sldId id="316" r:id="rId8"/>
    <p:sldId id="310" r:id="rId9"/>
    <p:sldId id="279" r:id="rId10"/>
    <p:sldId id="297" r:id="rId11"/>
    <p:sldId id="286" r:id="rId12"/>
    <p:sldId id="270" r:id="rId13"/>
    <p:sldId id="300" r:id="rId14"/>
    <p:sldId id="304" r:id="rId15"/>
    <p:sldId id="303" r:id="rId16"/>
    <p:sldId id="274" r:id="rId17"/>
    <p:sldId id="275" r:id="rId18"/>
    <p:sldId id="276" r:id="rId19"/>
    <p:sldId id="305"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900"/>
    <a:srgbClr val="D7F63C"/>
    <a:srgbClr val="5B29D7"/>
    <a:srgbClr val="E6E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0" autoAdjust="0"/>
    <p:restoredTop sz="94660"/>
  </p:normalViewPr>
  <p:slideViewPr>
    <p:cSldViewPr>
      <p:cViewPr varScale="1">
        <p:scale>
          <a:sx n="72" d="100"/>
          <a:sy n="72" d="100"/>
        </p:scale>
        <p:origin x="135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8F7BA-EFFF-415B-A008-29D38B2F79CD}" type="doc">
      <dgm:prSet loTypeId="urn:microsoft.com/office/officeart/2005/8/layout/venn3" loCatId="relationship" qsTypeId="urn:microsoft.com/office/officeart/2005/8/quickstyle/3d7" qsCatId="3D" csTypeId="urn:microsoft.com/office/officeart/2005/8/colors/accent1_2" csCatId="accent1" phldr="1"/>
      <dgm:spPr/>
    </dgm:pt>
    <dgm:pt modelId="{1D8FE232-3ABE-47BC-9EEA-B1A87C8B6BDF}">
      <dgm:prSet phldrT="[Text]" custT="1"/>
      <dgm:spPr/>
      <dgm:t>
        <a:bodyPr/>
        <a:lstStyle/>
        <a:p>
          <a:pPr rtl="1"/>
          <a:r>
            <a:rPr lang="en-US" sz="1400" b="1" dirty="0" smtClean="0">
              <a:latin typeface="Times New Roman" panose="02020603050405020304" pitchFamily="18" charset="0"/>
              <a:cs typeface="Times New Roman" panose="02020603050405020304" pitchFamily="18" charset="0"/>
            </a:rPr>
            <a:t>Automotive Market </a:t>
          </a:r>
          <a:endParaRPr lang="fa-IR" sz="1400" b="1" dirty="0"/>
        </a:p>
      </dgm:t>
    </dgm:pt>
    <dgm:pt modelId="{8409A4F0-60DA-451E-B167-508A8EA74173}" type="parTrans" cxnId="{5854AE7C-A9D4-4E91-B665-6DA5DFAF7117}">
      <dgm:prSet/>
      <dgm:spPr/>
      <dgm:t>
        <a:bodyPr/>
        <a:lstStyle/>
        <a:p>
          <a:pPr rtl="1"/>
          <a:endParaRPr lang="fa-IR"/>
        </a:p>
      </dgm:t>
    </dgm:pt>
    <dgm:pt modelId="{5FF57211-E0C2-4521-A89A-C19CDF70611D}" type="sibTrans" cxnId="{5854AE7C-A9D4-4E91-B665-6DA5DFAF7117}">
      <dgm:prSet/>
      <dgm:spPr/>
      <dgm:t>
        <a:bodyPr/>
        <a:lstStyle/>
        <a:p>
          <a:pPr rtl="1"/>
          <a:endParaRPr lang="fa-IR"/>
        </a:p>
      </dgm:t>
    </dgm:pt>
    <dgm:pt modelId="{5692788E-1326-4F84-90C7-2B1F45109894}">
      <dgm:prSet phldrT="[Text]" custT="1"/>
      <dgm:spPr/>
      <dgm:t>
        <a:bodyPr/>
        <a:lstStyle/>
        <a:p>
          <a:pPr rtl="1"/>
          <a:r>
            <a:rPr lang="en-US" sz="1400" b="1" dirty="0" smtClean="0">
              <a:latin typeface="Times New Roman" panose="02020603050405020304" pitchFamily="18" charset="0"/>
              <a:cs typeface="Times New Roman" panose="02020603050405020304" pitchFamily="18" charset="0"/>
            </a:rPr>
            <a:t>Agricultural Market</a:t>
          </a:r>
          <a:endParaRPr lang="fa-IR" sz="1400" b="1" dirty="0"/>
        </a:p>
      </dgm:t>
    </dgm:pt>
    <dgm:pt modelId="{6FB68DB6-4E77-4FFF-BAB2-89F12DD225C1}" type="parTrans" cxnId="{E6ED4057-B940-43A7-837D-74D2B58A5449}">
      <dgm:prSet/>
      <dgm:spPr/>
      <dgm:t>
        <a:bodyPr/>
        <a:lstStyle/>
        <a:p>
          <a:pPr rtl="1"/>
          <a:endParaRPr lang="fa-IR"/>
        </a:p>
      </dgm:t>
    </dgm:pt>
    <dgm:pt modelId="{D555344E-4E90-415F-84C5-CADDF097BD50}" type="sibTrans" cxnId="{E6ED4057-B940-43A7-837D-74D2B58A5449}">
      <dgm:prSet/>
      <dgm:spPr/>
      <dgm:t>
        <a:bodyPr/>
        <a:lstStyle/>
        <a:p>
          <a:pPr rtl="1"/>
          <a:endParaRPr lang="fa-IR"/>
        </a:p>
      </dgm:t>
    </dgm:pt>
    <dgm:pt modelId="{4257F0D7-7DC6-44EE-83D9-9E8C2329ABB6}">
      <dgm:prSet phldrT="[Text]" custT="1"/>
      <dgm:spPr/>
      <dgm:t>
        <a:bodyPr/>
        <a:lstStyle/>
        <a:p>
          <a:pPr rtl="1"/>
          <a:r>
            <a:rPr lang="en-US" sz="1400" b="1" dirty="0" smtClean="0">
              <a:latin typeface="Times New Roman" panose="02020603050405020304" pitchFamily="18" charset="0"/>
              <a:cs typeface="Times New Roman" panose="02020603050405020304" pitchFamily="18" charset="0"/>
            </a:rPr>
            <a:t>Industrial Market</a:t>
          </a:r>
          <a:endParaRPr lang="fa-IR" sz="1400" b="1" dirty="0"/>
        </a:p>
      </dgm:t>
    </dgm:pt>
    <dgm:pt modelId="{02662C4B-6C30-419F-844A-05D1FCB52044}" type="parTrans" cxnId="{DA7D6879-3E19-4390-8349-6735FC656E55}">
      <dgm:prSet/>
      <dgm:spPr/>
      <dgm:t>
        <a:bodyPr/>
        <a:lstStyle/>
        <a:p>
          <a:pPr rtl="1"/>
          <a:endParaRPr lang="fa-IR"/>
        </a:p>
      </dgm:t>
    </dgm:pt>
    <dgm:pt modelId="{A4FD3C8D-3F1C-4B85-8224-78B38808CFA6}" type="sibTrans" cxnId="{DA7D6879-3E19-4390-8349-6735FC656E55}">
      <dgm:prSet/>
      <dgm:spPr/>
      <dgm:t>
        <a:bodyPr/>
        <a:lstStyle/>
        <a:p>
          <a:pPr rtl="1"/>
          <a:endParaRPr lang="fa-IR"/>
        </a:p>
      </dgm:t>
    </dgm:pt>
    <dgm:pt modelId="{1F4CCF08-5E94-4D42-B774-A05F65225202}">
      <dgm:prSet phldrT="[Text]" custT="1"/>
      <dgm:spPr/>
      <dgm:t>
        <a:bodyPr/>
        <a:lstStyle/>
        <a:p>
          <a:pPr rtl="1"/>
          <a:r>
            <a:rPr lang="en-US" sz="1400" b="1" dirty="0" smtClean="0">
              <a:solidFill>
                <a:schemeClr val="tx1"/>
              </a:solidFill>
              <a:latin typeface="Times New Roman" panose="02020603050405020304" pitchFamily="18" charset="0"/>
              <a:cs typeface="Times New Roman" panose="02020603050405020304" pitchFamily="18" charset="0"/>
            </a:rPr>
            <a:t>Special Use</a:t>
          </a:r>
          <a:endParaRPr lang="fa-IR" sz="1400" b="1" dirty="0">
            <a:solidFill>
              <a:schemeClr val="tx1"/>
            </a:solidFill>
          </a:endParaRPr>
        </a:p>
      </dgm:t>
    </dgm:pt>
    <dgm:pt modelId="{09F75521-85A4-4CB9-AF86-8BDC36F976EF}" type="parTrans" cxnId="{74FCC990-7873-4D1C-9D8C-DC9C0F872302}">
      <dgm:prSet/>
      <dgm:spPr/>
      <dgm:t>
        <a:bodyPr/>
        <a:lstStyle/>
        <a:p>
          <a:pPr rtl="1"/>
          <a:endParaRPr lang="fa-IR"/>
        </a:p>
      </dgm:t>
    </dgm:pt>
    <dgm:pt modelId="{86E84830-FCB1-4040-B63F-9B8EE286C2BF}" type="sibTrans" cxnId="{74FCC990-7873-4D1C-9D8C-DC9C0F872302}">
      <dgm:prSet/>
      <dgm:spPr/>
      <dgm:t>
        <a:bodyPr/>
        <a:lstStyle/>
        <a:p>
          <a:pPr rtl="1"/>
          <a:endParaRPr lang="fa-IR"/>
        </a:p>
      </dgm:t>
    </dgm:pt>
    <dgm:pt modelId="{78F329D1-8123-4016-B398-EEFB74BD8D46}" type="pres">
      <dgm:prSet presAssocID="{A168F7BA-EFFF-415B-A008-29D38B2F79CD}" presName="Name0" presStyleCnt="0">
        <dgm:presLayoutVars>
          <dgm:dir/>
          <dgm:resizeHandles val="exact"/>
        </dgm:presLayoutVars>
      </dgm:prSet>
      <dgm:spPr/>
    </dgm:pt>
    <dgm:pt modelId="{4FDF2260-EF73-49C3-8F17-65926FBEF0BA}" type="pres">
      <dgm:prSet presAssocID="{1D8FE232-3ABE-47BC-9EEA-B1A87C8B6BDF}" presName="Name5" presStyleLbl="vennNode1" presStyleIdx="0" presStyleCnt="4">
        <dgm:presLayoutVars>
          <dgm:bulletEnabled val="1"/>
        </dgm:presLayoutVars>
      </dgm:prSet>
      <dgm:spPr/>
      <dgm:t>
        <a:bodyPr/>
        <a:lstStyle/>
        <a:p>
          <a:pPr rtl="1"/>
          <a:endParaRPr lang="fa-IR"/>
        </a:p>
      </dgm:t>
    </dgm:pt>
    <dgm:pt modelId="{1E60E5F6-569F-49AD-8895-3A0737A87FC3}" type="pres">
      <dgm:prSet presAssocID="{5FF57211-E0C2-4521-A89A-C19CDF70611D}" presName="space" presStyleCnt="0"/>
      <dgm:spPr/>
    </dgm:pt>
    <dgm:pt modelId="{CF46BCF1-5FE4-415F-9320-DA78D4425063}" type="pres">
      <dgm:prSet presAssocID="{5692788E-1326-4F84-90C7-2B1F45109894}" presName="Name5" presStyleLbl="vennNode1" presStyleIdx="1" presStyleCnt="4">
        <dgm:presLayoutVars>
          <dgm:bulletEnabled val="1"/>
        </dgm:presLayoutVars>
      </dgm:prSet>
      <dgm:spPr/>
      <dgm:t>
        <a:bodyPr/>
        <a:lstStyle/>
        <a:p>
          <a:pPr rtl="1"/>
          <a:endParaRPr lang="fa-IR"/>
        </a:p>
      </dgm:t>
    </dgm:pt>
    <dgm:pt modelId="{58F94936-F99E-47E4-8575-0B6CDD3EF90F}" type="pres">
      <dgm:prSet presAssocID="{D555344E-4E90-415F-84C5-CADDF097BD50}" presName="space" presStyleCnt="0"/>
      <dgm:spPr/>
    </dgm:pt>
    <dgm:pt modelId="{0657EC53-7DC5-4325-A9BF-DAEF2C0B1FA5}" type="pres">
      <dgm:prSet presAssocID="{4257F0D7-7DC6-44EE-83D9-9E8C2329ABB6}" presName="Name5" presStyleLbl="vennNode1" presStyleIdx="2" presStyleCnt="4">
        <dgm:presLayoutVars>
          <dgm:bulletEnabled val="1"/>
        </dgm:presLayoutVars>
      </dgm:prSet>
      <dgm:spPr/>
      <dgm:t>
        <a:bodyPr/>
        <a:lstStyle/>
        <a:p>
          <a:pPr rtl="1"/>
          <a:endParaRPr lang="fa-IR"/>
        </a:p>
      </dgm:t>
    </dgm:pt>
    <dgm:pt modelId="{98ACB62C-9FAE-4448-A249-A6FBA985AD92}" type="pres">
      <dgm:prSet presAssocID="{A4FD3C8D-3F1C-4B85-8224-78B38808CFA6}" presName="space" presStyleCnt="0"/>
      <dgm:spPr/>
    </dgm:pt>
    <dgm:pt modelId="{2936BC06-E67F-4477-B8D0-3C0544E37052}" type="pres">
      <dgm:prSet presAssocID="{1F4CCF08-5E94-4D42-B774-A05F65225202}" presName="Name5" presStyleLbl="vennNode1" presStyleIdx="3" presStyleCnt="4" custLinFactNeighborX="-8657" custLinFactNeighborY="-1341">
        <dgm:presLayoutVars>
          <dgm:bulletEnabled val="1"/>
        </dgm:presLayoutVars>
      </dgm:prSet>
      <dgm:spPr/>
      <dgm:t>
        <a:bodyPr/>
        <a:lstStyle/>
        <a:p>
          <a:pPr rtl="1"/>
          <a:endParaRPr lang="fa-IR"/>
        </a:p>
      </dgm:t>
    </dgm:pt>
  </dgm:ptLst>
  <dgm:cxnLst>
    <dgm:cxn modelId="{DA7D6879-3E19-4390-8349-6735FC656E55}" srcId="{A168F7BA-EFFF-415B-A008-29D38B2F79CD}" destId="{4257F0D7-7DC6-44EE-83D9-9E8C2329ABB6}" srcOrd="2" destOrd="0" parTransId="{02662C4B-6C30-419F-844A-05D1FCB52044}" sibTransId="{A4FD3C8D-3F1C-4B85-8224-78B38808CFA6}"/>
    <dgm:cxn modelId="{5854AE7C-A9D4-4E91-B665-6DA5DFAF7117}" srcId="{A168F7BA-EFFF-415B-A008-29D38B2F79CD}" destId="{1D8FE232-3ABE-47BC-9EEA-B1A87C8B6BDF}" srcOrd="0" destOrd="0" parTransId="{8409A4F0-60DA-451E-B167-508A8EA74173}" sibTransId="{5FF57211-E0C2-4521-A89A-C19CDF70611D}"/>
    <dgm:cxn modelId="{E6ED4057-B940-43A7-837D-74D2B58A5449}" srcId="{A168F7BA-EFFF-415B-A008-29D38B2F79CD}" destId="{5692788E-1326-4F84-90C7-2B1F45109894}" srcOrd="1" destOrd="0" parTransId="{6FB68DB6-4E77-4FFF-BAB2-89F12DD225C1}" sibTransId="{D555344E-4E90-415F-84C5-CADDF097BD50}"/>
    <dgm:cxn modelId="{C1D7B620-27A2-4036-BED5-B03F8DE7D58D}" type="presOf" srcId="{1F4CCF08-5E94-4D42-B774-A05F65225202}" destId="{2936BC06-E67F-4477-B8D0-3C0544E37052}" srcOrd="0" destOrd="0" presId="urn:microsoft.com/office/officeart/2005/8/layout/venn3"/>
    <dgm:cxn modelId="{56FFB255-F4D3-4120-A63F-5D876C5A5785}" type="presOf" srcId="{A168F7BA-EFFF-415B-A008-29D38B2F79CD}" destId="{78F329D1-8123-4016-B398-EEFB74BD8D46}" srcOrd="0" destOrd="0" presId="urn:microsoft.com/office/officeart/2005/8/layout/venn3"/>
    <dgm:cxn modelId="{35B2C680-9CE6-4ADD-8A3C-7273AF73B1FE}" type="presOf" srcId="{5692788E-1326-4F84-90C7-2B1F45109894}" destId="{CF46BCF1-5FE4-415F-9320-DA78D4425063}" srcOrd="0" destOrd="0" presId="urn:microsoft.com/office/officeart/2005/8/layout/venn3"/>
    <dgm:cxn modelId="{65C8A5F3-9D39-44DC-805B-590F8C8E18C8}" type="presOf" srcId="{4257F0D7-7DC6-44EE-83D9-9E8C2329ABB6}" destId="{0657EC53-7DC5-4325-A9BF-DAEF2C0B1FA5}" srcOrd="0" destOrd="0" presId="urn:microsoft.com/office/officeart/2005/8/layout/venn3"/>
    <dgm:cxn modelId="{74FCC990-7873-4D1C-9D8C-DC9C0F872302}" srcId="{A168F7BA-EFFF-415B-A008-29D38B2F79CD}" destId="{1F4CCF08-5E94-4D42-B774-A05F65225202}" srcOrd="3" destOrd="0" parTransId="{09F75521-85A4-4CB9-AF86-8BDC36F976EF}" sibTransId="{86E84830-FCB1-4040-B63F-9B8EE286C2BF}"/>
    <dgm:cxn modelId="{B0364D34-072A-4A22-AC99-327435184339}" type="presOf" srcId="{1D8FE232-3ABE-47BC-9EEA-B1A87C8B6BDF}" destId="{4FDF2260-EF73-49C3-8F17-65926FBEF0BA}" srcOrd="0" destOrd="0" presId="urn:microsoft.com/office/officeart/2005/8/layout/venn3"/>
    <dgm:cxn modelId="{AECB6F9D-4F1D-4CA6-B68D-144CDFAB1A2A}" type="presParOf" srcId="{78F329D1-8123-4016-B398-EEFB74BD8D46}" destId="{4FDF2260-EF73-49C3-8F17-65926FBEF0BA}" srcOrd="0" destOrd="0" presId="urn:microsoft.com/office/officeart/2005/8/layout/venn3"/>
    <dgm:cxn modelId="{AA0B146B-CC99-45DB-9FDA-10CCDC4DF70B}" type="presParOf" srcId="{78F329D1-8123-4016-B398-EEFB74BD8D46}" destId="{1E60E5F6-569F-49AD-8895-3A0737A87FC3}" srcOrd="1" destOrd="0" presId="urn:microsoft.com/office/officeart/2005/8/layout/venn3"/>
    <dgm:cxn modelId="{FEEF10C7-D73D-467C-A4F7-37E6162749C8}" type="presParOf" srcId="{78F329D1-8123-4016-B398-EEFB74BD8D46}" destId="{CF46BCF1-5FE4-415F-9320-DA78D4425063}" srcOrd="2" destOrd="0" presId="urn:microsoft.com/office/officeart/2005/8/layout/venn3"/>
    <dgm:cxn modelId="{FE3AA424-210E-4FBC-A42B-FC843BE26EE6}" type="presParOf" srcId="{78F329D1-8123-4016-B398-EEFB74BD8D46}" destId="{58F94936-F99E-47E4-8575-0B6CDD3EF90F}" srcOrd="3" destOrd="0" presId="urn:microsoft.com/office/officeart/2005/8/layout/venn3"/>
    <dgm:cxn modelId="{E904CCC2-D4E4-4AF8-8C7B-E16643FE395F}" type="presParOf" srcId="{78F329D1-8123-4016-B398-EEFB74BD8D46}" destId="{0657EC53-7DC5-4325-A9BF-DAEF2C0B1FA5}" srcOrd="4" destOrd="0" presId="urn:microsoft.com/office/officeart/2005/8/layout/venn3"/>
    <dgm:cxn modelId="{08161C49-31CF-4AF5-A62E-74B45B1F0FDB}" type="presParOf" srcId="{78F329D1-8123-4016-B398-EEFB74BD8D46}" destId="{98ACB62C-9FAE-4448-A249-A6FBA985AD92}" srcOrd="5" destOrd="0" presId="urn:microsoft.com/office/officeart/2005/8/layout/venn3"/>
    <dgm:cxn modelId="{D145FA52-8C41-4006-BADD-7FBBE24F10C8}" type="presParOf" srcId="{78F329D1-8123-4016-B398-EEFB74BD8D46}" destId="{2936BC06-E67F-4477-B8D0-3C0544E3705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F2260-EF73-49C3-8F17-65926FBEF0BA}">
      <dsp:nvSpPr>
        <dsp:cNvPr id="0" name=""/>
        <dsp:cNvSpPr/>
      </dsp:nvSpPr>
      <dsp:spPr>
        <a:xfrm>
          <a:off x="65345" y="158"/>
          <a:ext cx="1295827" cy="1295827"/>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1314" tIns="17780" rIns="71314" bIns="17780" numCol="1" spcCol="1270" anchor="ctr" anchorCtr="0">
          <a:noAutofit/>
        </a:bodyPr>
        <a:lstStyle/>
        <a:p>
          <a:pPr lvl="0" algn="ctr" defTabSz="622300" rtl="1">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Automotive Market </a:t>
          </a:r>
          <a:endParaRPr lang="fa-IR" sz="1400" b="1" kern="1200" dirty="0"/>
        </a:p>
      </dsp:txBody>
      <dsp:txXfrm>
        <a:off x="255114" y="189927"/>
        <a:ext cx="916289" cy="916289"/>
      </dsp:txXfrm>
    </dsp:sp>
    <dsp:sp modelId="{CF46BCF1-5FE4-415F-9320-DA78D4425063}">
      <dsp:nvSpPr>
        <dsp:cNvPr id="0" name=""/>
        <dsp:cNvSpPr/>
      </dsp:nvSpPr>
      <dsp:spPr>
        <a:xfrm>
          <a:off x="1102007" y="158"/>
          <a:ext cx="1295827" cy="1295827"/>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1314" tIns="17780" rIns="71314" bIns="17780" numCol="1" spcCol="1270" anchor="ctr" anchorCtr="0">
          <a:noAutofit/>
        </a:bodyPr>
        <a:lstStyle/>
        <a:p>
          <a:pPr lvl="0" algn="ctr" defTabSz="622300" rtl="1">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Agricultural Market</a:t>
          </a:r>
          <a:endParaRPr lang="fa-IR" sz="1400" b="1" kern="1200" dirty="0"/>
        </a:p>
      </dsp:txBody>
      <dsp:txXfrm>
        <a:off x="1291776" y="189927"/>
        <a:ext cx="916289" cy="916289"/>
      </dsp:txXfrm>
    </dsp:sp>
    <dsp:sp modelId="{0657EC53-7DC5-4325-A9BF-DAEF2C0B1FA5}">
      <dsp:nvSpPr>
        <dsp:cNvPr id="0" name=""/>
        <dsp:cNvSpPr/>
      </dsp:nvSpPr>
      <dsp:spPr>
        <a:xfrm>
          <a:off x="2138669" y="158"/>
          <a:ext cx="1295827" cy="1295827"/>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1314" tIns="17780" rIns="71314" bIns="17780" numCol="1" spcCol="1270" anchor="ctr" anchorCtr="0">
          <a:noAutofit/>
        </a:bodyPr>
        <a:lstStyle/>
        <a:p>
          <a:pPr lvl="0" algn="ctr" defTabSz="622300" rtl="1">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Industrial Market</a:t>
          </a:r>
          <a:endParaRPr lang="fa-IR" sz="1400" b="1" kern="1200" dirty="0"/>
        </a:p>
      </dsp:txBody>
      <dsp:txXfrm>
        <a:off x="2328438" y="189927"/>
        <a:ext cx="916289" cy="916289"/>
      </dsp:txXfrm>
    </dsp:sp>
    <dsp:sp modelId="{2936BC06-E67F-4477-B8D0-3C0544E37052}">
      <dsp:nvSpPr>
        <dsp:cNvPr id="0" name=""/>
        <dsp:cNvSpPr/>
      </dsp:nvSpPr>
      <dsp:spPr>
        <a:xfrm>
          <a:off x="3152895" y="0"/>
          <a:ext cx="1295827" cy="1295827"/>
        </a:xfrm>
        <a:prstGeom prst="ellipse">
          <a:avLst/>
        </a:prstGeom>
        <a:solidFill>
          <a:schemeClr val="accent1">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1314" tIns="17780" rIns="71314"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Special Use</a:t>
          </a:r>
          <a:endParaRPr lang="fa-IR" sz="1400" b="1" kern="1200" dirty="0">
            <a:solidFill>
              <a:schemeClr val="tx1"/>
            </a:solidFill>
          </a:endParaRPr>
        </a:p>
      </dsp:txBody>
      <dsp:txXfrm>
        <a:off x="3342664" y="189769"/>
        <a:ext cx="916289" cy="91628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F2AB5C7-FD05-49E3-84B7-2A5877F3FCCE}" type="datetimeFigureOut">
              <a:rPr lang="fa-IR" smtClean="0"/>
              <a:t>1442/01/01</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9F75AFA-C60D-4EC6-8BDA-12FB64319809}" type="slidenum">
              <a:rPr lang="fa-IR" smtClean="0"/>
              <a:t>‹#›</a:t>
            </a:fld>
            <a:endParaRPr lang="fa-IR"/>
          </a:p>
        </p:txBody>
      </p:sp>
    </p:spTree>
    <p:extLst>
      <p:ext uri="{BB962C8B-B14F-4D97-AF65-F5344CB8AC3E}">
        <p14:creationId xmlns:p14="http://schemas.microsoft.com/office/powerpoint/2010/main" val="8698998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3432900142"/>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64EA9-57F5-4CA9-AB03-AC9CFD7A22B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206035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114301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3418854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648872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E64EA9-57F5-4CA9-AB03-AC9CFD7A22B7}"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242256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FE64EA9-57F5-4CA9-AB03-AC9CFD7A22B7}"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262975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2033794387"/>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1459533865"/>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3741005840"/>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64EA9-57F5-4CA9-AB03-AC9CFD7A22B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1245399979"/>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E64EA9-57F5-4CA9-AB03-AC9CFD7A22B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1916785563"/>
      </p:ext>
    </p:extLst>
  </p:cSld>
  <p:clrMapOvr>
    <a:masterClrMapping/>
  </p:clrMapOvr>
  <p:transition spd="med">
    <p:wipe dir="r"/>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E64EA9-57F5-4CA9-AB03-AC9CFD7A22B7}"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3224259566"/>
      </p:ext>
    </p:extLst>
  </p:cSld>
  <p:clrMapOvr>
    <a:masterClrMapping/>
  </p:clrMapOvr>
  <p:transition spd="med">
    <p:wipe dir="r"/>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E64EA9-57F5-4CA9-AB03-AC9CFD7A22B7}"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2280186655"/>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FE64EA9-57F5-4CA9-AB03-AC9CFD7A22B7}"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3822040077"/>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64EA9-57F5-4CA9-AB03-AC9CFD7A22B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1372311264"/>
      </p:ext>
    </p:extLst>
  </p:cSld>
  <p:clrMapOvr>
    <a:masterClrMapping/>
  </p:clrMapOvr>
  <p:transition spd="med">
    <p:wipe dir="r"/>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64EA9-57F5-4CA9-AB03-AC9CFD7A22B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3036287234"/>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FE64EA9-57F5-4CA9-AB03-AC9CFD7A22B7}" type="datetimeFigureOut">
              <a:rPr lang="en-US" smtClean="0"/>
              <a:pPr/>
              <a:t>8/19/2020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8F3321A-FBA5-4D70-80FB-B61756C947EF}" type="slidenum">
              <a:rPr lang="en-US" smtClean="0"/>
              <a:pPr/>
              <a:t>‹#›</a:t>
            </a:fld>
            <a:endParaRPr lang="en-US"/>
          </a:p>
        </p:txBody>
      </p:sp>
    </p:spTree>
    <p:extLst>
      <p:ext uri="{BB962C8B-B14F-4D97-AF65-F5344CB8AC3E}">
        <p14:creationId xmlns:p14="http://schemas.microsoft.com/office/powerpoint/2010/main" val="26381930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ransition spd="med">
    <p:wipe dir="r"/>
  </p:transition>
  <p:timing>
    <p:tnLst>
      <p:par>
        <p:cTn id="1" dur="indefinite" restart="never" nodeType="tmRoot"/>
      </p:par>
    </p:tnLst>
  </p:timing>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542" y="2420888"/>
            <a:ext cx="8944458" cy="1640794"/>
          </a:xfrm>
        </p:spPr>
        <p:txBody>
          <a:bodyPr>
            <a:noAutofit/>
          </a:bodyPr>
          <a:lstStyle/>
          <a:p>
            <a:pPr algn="ctr"/>
            <a:r>
              <a:rPr lang="en-US" sz="3600" b="1" i="1" dirty="0" smtClean="0">
                <a:latin typeface="+mn-lt"/>
                <a:cs typeface="B Titr" panose="00000700000000000000" pitchFamily="2" charset="-78"/>
              </a:rPr>
              <a:t>Middle  East </a:t>
            </a:r>
            <a:r>
              <a:rPr lang="en-US" sz="3600" b="1" i="1" dirty="0" err="1" smtClean="0">
                <a:latin typeface="+mn-lt"/>
                <a:cs typeface="B Titr" panose="00000700000000000000" pitchFamily="2" charset="-78"/>
              </a:rPr>
              <a:t>Kamyar</a:t>
            </a:r>
            <a:r>
              <a:rPr lang="en-US" sz="3600" b="1" i="1" dirty="0" smtClean="0">
                <a:latin typeface="+mn-lt"/>
                <a:cs typeface="B Titr" panose="00000700000000000000" pitchFamily="2" charset="-78"/>
              </a:rPr>
              <a:t> </a:t>
            </a:r>
            <a:r>
              <a:rPr lang="en-US" sz="3600" b="1" i="1" dirty="0" err="1" smtClean="0">
                <a:latin typeface="+mn-lt"/>
                <a:cs typeface="B Titr" panose="00000700000000000000" pitchFamily="2" charset="-78"/>
              </a:rPr>
              <a:t>Gostar</a:t>
            </a:r>
            <a:r>
              <a:rPr lang="en-US" sz="3600" b="1" i="1" dirty="0">
                <a:latin typeface="+mn-lt"/>
                <a:cs typeface="B Titr" panose="00000700000000000000" pitchFamily="2" charset="-78"/>
              </a:rPr>
              <a:t/>
            </a:r>
            <a:br>
              <a:rPr lang="en-US" sz="3600" b="1" i="1" dirty="0">
                <a:latin typeface="+mn-lt"/>
                <a:cs typeface="B Titr" panose="00000700000000000000" pitchFamily="2" charset="-78"/>
              </a:rPr>
            </a:br>
            <a:r>
              <a:rPr lang="en-US" sz="3600" b="1" i="1" dirty="0" smtClean="0">
                <a:latin typeface="+mn-lt"/>
                <a:cs typeface="B Titr" panose="00000700000000000000" pitchFamily="2" charset="-78"/>
              </a:rPr>
              <a:t>Producing </a:t>
            </a:r>
            <a:r>
              <a:rPr lang="en-US" sz="3600" b="1" i="1" dirty="0" smtClean="0">
                <a:latin typeface="+mn-lt"/>
                <a:cs typeface="B Titr" panose="00000700000000000000" pitchFamily="2" charset="-78"/>
              </a:rPr>
              <a:t>industrial Co</a:t>
            </a:r>
            <a:r>
              <a:rPr lang="en-US" sz="3600" b="1" i="1" dirty="0" smtClean="0">
                <a:latin typeface="+mn-lt"/>
                <a:cs typeface="B Titr" panose="00000700000000000000" pitchFamily="2" charset="-78"/>
              </a:rPr>
              <a:t>.</a:t>
            </a:r>
            <a:endParaRPr lang="en-US" sz="3600" b="1" dirty="0">
              <a:latin typeface="+mn-lt"/>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199" y="5877272"/>
            <a:ext cx="2857143" cy="380952"/>
          </a:xfrm>
          <a:prstGeom prst="rect">
            <a:avLst/>
          </a:prstGeom>
        </p:spPr>
      </p:pic>
      <p:pic>
        <p:nvPicPr>
          <p:cNvPr id="6" name="Picture 5"/>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697433" y="572640"/>
            <a:ext cx="762999" cy="576064"/>
          </a:xfrm>
          <a:prstGeom prst="rect">
            <a:avLst/>
          </a:prstGeom>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41" y="3910700"/>
            <a:ext cx="3850758" cy="290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910700"/>
            <a:ext cx="3820420" cy="290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722541" y="2348880"/>
            <a:ext cx="7650750" cy="1676869"/>
          </a:xfrm>
          <a:prstGeom prst="rect">
            <a:avLst/>
          </a:prstGeom>
        </p:spPr>
        <p:txBody>
          <a:bodyPr wrap="square">
            <a:spAutoFit/>
          </a:bodyPr>
          <a:lstStyle/>
          <a:p>
            <a:pPr>
              <a:lnSpc>
                <a:spcPct val="170000"/>
              </a:lnSpc>
            </a:pPr>
            <a:r>
              <a:rPr lang="en-US" sz="1500" dirty="0">
                <a:latin typeface="+mj-lt"/>
                <a:cs typeface="Times New Roman" panose="02020603050405020304" pitchFamily="18" charset="0"/>
              </a:rPr>
              <a:t>Inauguration of exclusive </a:t>
            </a:r>
            <a:r>
              <a:rPr lang="en-US" sz="1500" dirty="0" smtClean="0">
                <a:latin typeface="+mj-lt"/>
                <a:cs typeface="Times New Roman" panose="02020603050405020304" pitchFamily="18" charset="0"/>
              </a:rPr>
              <a:t>sales stores for DKFL brand products </a:t>
            </a:r>
            <a:r>
              <a:rPr lang="en-US" sz="1500" dirty="0">
                <a:latin typeface="+mj-lt"/>
                <a:cs typeface="Times New Roman" panose="02020603050405020304" pitchFamily="18" charset="0"/>
              </a:rPr>
              <a:t>in Isfahan, Tabriz, Shiraz, and other industrial cities, and expanding </a:t>
            </a:r>
            <a:r>
              <a:rPr lang="en-US" sz="1500" dirty="0" smtClean="0">
                <a:latin typeface="+mj-lt"/>
                <a:cs typeface="Times New Roman" panose="02020603050405020304" pitchFamily="18" charset="0"/>
              </a:rPr>
              <a:t>sales and developing more stores </a:t>
            </a:r>
            <a:r>
              <a:rPr lang="en-US" sz="1500" dirty="0">
                <a:latin typeface="+mj-lt"/>
                <a:cs typeface="Times New Roman" panose="02020603050405020304" pitchFamily="18" charset="0"/>
              </a:rPr>
              <a:t>in Tehran </a:t>
            </a:r>
            <a:r>
              <a:rPr lang="en-US" sz="1500" dirty="0" smtClean="0">
                <a:latin typeface="+mj-lt"/>
                <a:cs typeface="Times New Roman" panose="02020603050405020304" pitchFamily="18" charset="0"/>
              </a:rPr>
              <a:t>is one of the main goals of Kamyar </a:t>
            </a:r>
            <a:r>
              <a:rPr lang="en-US" sz="1500" dirty="0" err="1" smtClean="0">
                <a:latin typeface="+mj-lt"/>
                <a:cs typeface="Times New Roman" panose="02020603050405020304" pitchFamily="18" charset="0"/>
              </a:rPr>
              <a:t>Gostar</a:t>
            </a:r>
            <a:r>
              <a:rPr lang="en-US" sz="1500" dirty="0" smtClean="0">
                <a:latin typeface="+mj-lt"/>
                <a:cs typeface="Times New Roman" panose="02020603050405020304" pitchFamily="18" charset="0"/>
              </a:rPr>
              <a:t> Company.</a:t>
            </a:r>
          </a:p>
          <a:p>
            <a:pPr marL="285750" indent="-285750">
              <a:lnSpc>
                <a:spcPct val="17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gray">
          <a:xfrm>
            <a:off x="865970" y="927098"/>
            <a:ext cx="634367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cs typeface="Times New Roman" panose="02020603050405020304" pitchFamily="18" charset="0"/>
              </a:rPr>
              <a:t>Future Perspective	</a:t>
            </a:r>
            <a:endParaRPr lang="en-US" dirty="0"/>
          </a:p>
        </p:txBody>
      </p:sp>
      <p:sp>
        <p:nvSpPr>
          <p:cNvPr id="6"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9</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3010727028"/>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742" y="2420888"/>
            <a:ext cx="7488832" cy="4104456"/>
          </a:xfrm>
        </p:spPr>
        <p:txBody>
          <a:bodyPr>
            <a:noAutofit/>
          </a:bodyPr>
          <a:lstStyle/>
          <a:p>
            <a:r>
              <a:rPr lang="en-US" sz="1500" dirty="0" smtClean="0">
                <a:latin typeface="+mj-lt"/>
                <a:cs typeface="Times New Roman" panose="02020603050405020304" pitchFamily="18" charset="0"/>
              </a:rPr>
              <a:t>Providing </a:t>
            </a:r>
            <a:r>
              <a:rPr lang="en-US" sz="1500" dirty="0" smtClean="0">
                <a:latin typeface="+mj-lt"/>
                <a:cs typeface="Times New Roman" panose="02020603050405020304" pitchFamily="18" charset="0"/>
              </a:rPr>
              <a:t>all kinds of bearings used by in different fields and for different purposes (Industrial, Automotive, agricultural, and special use).</a:t>
            </a:r>
            <a:endParaRPr lang="en-US" sz="1500" dirty="0">
              <a:latin typeface="+mj-lt"/>
              <a:cs typeface="Times New Roman" panose="02020603050405020304" pitchFamily="18" charset="0"/>
            </a:endParaRPr>
          </a:p>
          <a:p>
            <a:endParaRPr lang="en-US" sz="1500" dirty="0" smtClean="0">
              <a:latin typeface="+mj-lt"/>
              <a:cs typeface="Times New Roman" panose="02020603050405020304" pitchFamily="18" charset="0"/>
            </a:endParaRPr>
          </a:p>
          <a:p>
            <a:r>
              <a:rPr lang="en-US" sz="1500" dirty="0" smtClean="0">
                <a:latin typeface="+mj-lt"/>
                <a:cs typeface="Times New Roman" panose="02020603050405020304" pitchFamily="18" charset="0"/>
              </a:rPr>
              <a:t>Sending an experienced and professional group to different companies for analyzing the quality of bearings, finding errors, and helping the companies to use the best and most suitable kinds of bearings.</a:t>
            </a:r>
          </a:p>
          <a:p>
            <a:endParaRPr lang="en-US" sz="1500" dirty="0" smtClean="0">
              <a:latin typeface="+mj-lt"/>
              <a:cs typeface="Times New Roman" panose="02020603050405020304" pitchFamily="18" charset="0"/>
            </a:endParaRPr>
          </a:p>
          <a:p>
            <a:r>
              <a:rPr lang="en-US" sz="1500" dirty="0" smtClean="0">
                <a:latin typeface="+mj-lt"/>
                <a:cs typeface="Times New Roman" panose="02020603050405020304" pitchFamily="18" charset="0"/>
              </a:rPr>
              <a:t>Organizing and holding seminars two times yearly for direct meetings with managers, technicians, owners, agents, and retailers.</a:t>
            </a:r>
          </a:p>
          <a:p>
            <a:endParaRPr lang="en-US" sz="1500" dirty="0" smtClean="0">
              <a:latin typeface="+mj-lt"/>
              <a:cs typeface="Times New Roman" panose="02020603050405020304" pitchFamily="18" charset="0"/>
            </a:endParaRPr>
          </a:p>
          <a:p>
            <a:r>
              <a:rPr lang="en-US" sz="1500" dirty="0" smtClean="0">
                <a:latin typeface="+mj-lt"/>
                <a:cs typeface="Times New Roman" panose="02020603050405020304" pitchFamily="18" charset="0"/>
              </a:rPr>
              <a:t>Sending our best agents and sellers to China with covering all charges to help them see partner factories and update their </a:t>
            </a:r>
            <a:r>
              <a:rPr lang="en-US" sz="1500" dirty="0" smtClean="0">
                <a:latin typeface="+mj-lt"/>
                <a:cs typeface="Times New Roman" panose="02020603050405020304" pitchFamily="18" charset="0"/>
              </a:rPr>
              <a:t>information</a:t>
            </a:r>
            <a:r>
              <a:rPr lang="en-US" sz="1500" dirty="0">
                <a:latin typeface="+mj-lt"/>
                <a:cs typeface="Times New Roman" panose="02020603050405020304" pitchFamily="18" charset="0"/>
              </a:rPr>
              <a:t>.</a:t>
            </a:r>
            <a:endParaRPr lang="en-US" sz="1500" dirty="0" smtClean="0">
              <a:latin typeface="+mj-lt"/>
              <a:cs typeface="Times New Roman" panose="02020603050405020304" pitchFamily="18" charset="0"/>
            </a:endParaRPr>
          </a:p>
        </p:txBody>
      </p:sp>
      <p:sp>
        <p:nvSpPr>
          <p:cNvPr id="5" name="Title 1"/>
          <p:cNvSpPr txBox="1">
            <a:spLocks/>
          </p:cNvSpPr>
          <p:nvPr/>
        </p:nvSpPr>
        <p:spPr bwMode="gray">
          <a:xfrm>
            <a:off x="865970" y="927098"/>
            <a:ext cx="634367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cs typeface="Times New Roman" panose="02020603050405020304" pitchFamily="18" charset="0"/>
              </a:rPr>
              <a:t>Future Perspective cont.	</a:t>
            </a:r>
            <a:endParaRPr lang="en-US" dirty="0"/>
          </a:p>
        </p:txBody>
      </p:sp>
      <p:sp>
        <p:nvSpPr>
          <p:cNvPr id="6"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10</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2674057061"/>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65" y="685486"/>
            <a:ext cx="7498080" cy="1143000"/>
          </a:xfrm>
        </p:spPr>
        <p:txBody>
          <a:bodyPr>
            <a:noAutofit/>
          </a:bodyPr>
          <a:lstStyle/>
          <a:p>
            <a:r>
              <a:rPr lang="en-US" dirty="0" err="1" smtClean="0">
                <a:cs typeface="Angsana New" pitchFamily="18" charset="-34"/>
              </a:rPr>
              <a:t>Ettehad</a:t>
            </a:r>
            <a:r>
              <a:rPr lang="en-US" dirty="0" smtClean="0">
                <a:cs typeface="Angsana New" pitchFamily="18" charset="-34"/>
              </a:rPr>
              <a:t> Ball Bearing </a:t>
            </a:r>
            <a:r>
              <a:rPr lang="en-US" dirty="0">
                <a:cs typeface="Angsana New" pitchFamily="18" charset="-34"/>
              </a:rPr>
              <a:t>Co. </a:t>
            </a:r>
            <a:r>
              <a:rPr lang="en-US" dirty="0" smtClean="0">
                <a:cs typeface="Angsana New" pitchFamily="18" charset="-34"/>
              </a:rPr>
              <a:t>Ltd</a:t>
            </a:r>
            <a:br>
              <a:rPr lang="en-US" dirty="0" smtClean="0">
                <a:cs typeface="Angsana New" pitchFamily="18" charset="-34"/>
              </a:rPr>
            </a:br>
            <a:r>
              <a:rPr lang="en-US" sz="1200" dirty="0" smtClean="0">
                <a:solidFill>
                  <a:schemeClr val="accent3"/>
                </a:solidFill>
                <a:cs typeface="Angsana New" pitchFamily="18" charset="-34"/>
              </a:rPr>
              <a:t>Add: After </a:t>
            </a:r>
            <a:r>
              <a:rPr lang="en-US" sz="1200" dirty="0" err="1" smtClean="0">
                <a:solidFill>
                  <a:schemeClr val="accent3"/>
                </a:solidFill>
                <a:cs typeface="Angsana New" pitchFamily="18" charset="-34"/>
              </a:rPr>
              <a:t>Dizi</a:t>
            </a:r>
            <a:r>
              <a:rPr lang="en-US" sz="1200" dirty="0" smtClean="0">
                <a:solidFill>
                  <a:schemeClr val="accent3"/>
                </a:solidFill>
                <a:cs typeface="Angsana New" pitchFamily="18" charset="-34"/>
              </a:rPr>
              <a:t> </a:t>
            </a:r>
            <a:r>
              <a:rPr lang="en-US" sz="1200" dirty="0" err="1" smtClean="0">
                <a:solidFill>
                  <a:schemeClr val="accent3"/>
                </a:solidFill>
                <a:cs typeface="Angsana New" pitchFamily="18" charset="-34"/>
              </a:rPr>
              <a:t>Sangi</a:t>
            </a:r>
            <a:r>
              <a:rPr lang="en-US" sz="1200" dirty="0" smtClean="0">
                <a:solidFill>
                  <a:schemeClr val="accent3"/>
                </a:solidFill>
                <a:cs typeface="Angsana New" pitchFamily="18" charset="-34"/>
              </a:rPr>
              <a:t>- Before </a:t>
            </a:r>
            <a:r>
              <a:rPr lang="en-US" sz="1200" dirty="0" err="1" smtClean="0">
                <a:solidFill>
                  <a:schemeClr val="accent3"/>
                </a:solidFill>
                <a:cs typeface="Angsana New" pitchFamily="18" charset="-34"/>
              </a:rPr>
              <a:t>Manzel</a:t>
            </a:r>
            <a:r>
              <a:rPr lang="en-US" sz="1200" dirty="0" smtClean="0">
                <a:solidFill>
                  <a:schemeClr val="accent3"/>
                </a:solidFill>
                <a:cs typeface="Angsana New" pitchFamily="18" charset="-34"/>
              </a:rPr>
              <a:t> Abad- </a:t>
            </a:r>
            <a:r>
              <a:rPr lang="en-US" sz="1200" dirty="0" err="1" smtClean="0">
                <a:solidFill>
                  <a:schemeClr val="accent3"/>
                </a:solidFill>
                <a:cs typeface="Angsana New" pitchFamily="18" charset="-34"/>
              </a:rPr>
              <a:t>Sento</a:t>
            </a:r>
            <a:r>
              <a:rPr lang="en-US" sz="1200" dirty="0" smtClean="0">
                <a:solidFill>
                  <a:schemeClr val="accent3"/>
                </a:solidFill>
                <a:cs typeface="Angsana New" pitchFamily="18" charset="-34"/>
              </a:rPr>
              <a:t> Rd- Mashhad</a:t>
            </a:r>
            <a:endParaRPr lang="en-US" sz="1200" dirty="0">
              <a:solidFill>
                <a:schemeClr val="accent3"/>
              </a:solidFill>
              <a:cs typeface="Angsana New" pitchFamily="18" charset="-34"/>
            </a:endParaRPr>
          </a:p>
        </p:txBody>
      </p:sp>
      <p:sp>
        <p:nvSpPr>
          <p:cNvPr id="3" name="Content Placeholder 2"/>
          <p:cNvSpPr>
            <a:spLocks noGrp="1"/>
          </p:cNvSpPr>
          <p:nvPr>
            <p:ph idx="1"/>
          </p:nvPr>
        </p:nvSpPr>
        <p:spPr>
          <a:xfrm>
            <a:off x="829600" y="2208728"/>
            <a:ext cx="7165304" cy="1125479"/>
          </a:xfrm>
        </p:spPr>
        <p:txBody>
          <a:bodyPr>
            <a:normAutofit lnSpcReduction="10000"/>
          </a:bodyPr>
          <a:lstStyle/>
          <a:p>
            <a:pPr>
              <a:lnSpc>
                <a:spcPct val="150000"/>
              </a:lnSpc>
            </a:pPr>
            <a:r>
              <a:rPr lang="en-US" sz="1600" dirty="0" smtClean="0">
                <a:latin typeface="+mj-lt"/>
                <a:cs typeface="Times New Roman" pitchFamily="18" charset="0"/>
              </a:rPr>
              <a:t>The duties defined for this office is selling and distributing industrial ball bearings and the most important target is gaining industry market in country</a:t>
            </a:r>
            <a:r>
              <a:rPr lang="en-US" sz="1600" dirty="0" smtClean="0">
                <a:latin typeface="+mj-lt"/>
                <a:cs typeface="Times New Roman" pitchFamily="18" charset="0"/>
              </a:rPr>
              <a:t>.</a:t>
            </a:r>
            <a:endParaRPr lang="en-US" sz="1600" dirty="0" smtClean="0">
              <a:latin typeface="+mj-lt"/>
              <a:cs typeface="Times New Roman" pitchFamily="18" charset="0"/>
            </a:endParaRPr>
          </a:p>
        </p:txBody>
      </p:sp>
      <p:sp>
        <p:nvSpPr>
          <p:cNvPr id="4" name="Title 1"/>
          <p:cNvSpPr txBox="1">
            <a:spLocks/>
          </p:cNvSpPr>
          <p:nvPr/>
        </p:nvSpPr>
        <p:spPr>
          <a:xfrm>
            <a:off x="1203604" y="3990511"/>
            <a:ext cx="7498080" cy="1143000"/>
          </a:xfrm>
          <a:prstGeom prst="rect">
            <a:avLst/>
          </a:prstGeom>
        </p:spPr>
        <p:txBody>
          <a:bodyPr anchor="ctr">
            <a:normAutofit/>
          </a:bodyPr>
          <a:lstStyle/>
          <a:p>
            <a:endParaRPr lang="en-US" sz="5400" dirty="0">
              <a:solidFill>
                <a:schemeClr val="tx2"/>
              </a:solidFill>
              <a:effectLst>
                <a:outerShdw blurRad="38100" dist="38100" dir="2700000" algn="tl">
                  <a:srgbClr val="000000">
                    <a:alpha val="43137"/>
                  </a:srgbClr>
                </a:outerShdw>
              </a:effectLst>
              <a:latin typeface="Angsana New" pitchFamily="18" charset="-34"/>
              <a:cs typeface="Angsana New" pitchFamily="18" charset="-34"/>
            </a:endParaRPr>
          </a:p>
        </p:txBody>
      </p:sp>
      <p:sp>
        <p:nvSpPr>
          <p:cNvPr id="5" name="Content Placeholder 2"/>
          <p:cNvSpPr txBox="1">
            <a:spLocks/>
          </p:cNvSpPr>
          <p:nvPr/>
        </p:nvSpPr>
        <p:spPr>
          <a:xfrm>
            <a:off x="971600" y="4974962"/>
            <a:ext cx="8028384" cy="1883038"/>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552975"/>
            <a:ext cx="5729177" cy="3161072"/>
          </a:xfrm>
          <a:prstGeom prst="rect">
            <a:avLst/>
          </a:prstGeom>
          <a:ln>
            <a:noFill/>
          </a:ln>
          <a:effectLst>
            <a:outerShdw blurRad="190500" algn="tl" rotWithShape="0">
              <a:srgbClr val="000000">
                <a:alpha val="70000"/>
              </a:srgbClr>
            </a:outerShdw>
          </a:effectLst>
        </p:spPr>
      </p:pic>
      <p:sp>
        <p:nvSpPr>
          <p:cNvPr id="7"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11</a:t>
            </a:r>
            <a:endParaRPr lang="en-US" sz="2800" dirty="0">
              <a:effectLst>
                <a:outerShdw blurRad="38100" dist="38100" dir="2700000" algn="tl">
                  <a:srgbClr val="000000">
                    <a:alpha val="43137"/>
                  </a:srgbClr>
                </a:outerShdw>
              </a:effectLst>
              <a:cs typeface="Angsana New" pitchFamily="18" charset="-34"/>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20688"/>
            <a:ext cx="7498080" cy="1143000"/>
          </a:xfrm>
        </p:spPr>
        <p:txBody>
          <a:bodyPr>
            <a:noAutofit/>
          </a:bodyPr>
          <a:lstStyle/>
          <a:p>
            <a:pPr lvl="0">
              <a:defRPr/>
            </a:pPr>
            <a:r>
              <a:rPr lang="en-US" dirty="0">
                <a:cs typeface="Angsana New" pitchFamily="18" charset="-34"/>
              </a:rPr>
              <a:t>NSK Store</a:t>
            </a:r>
            <a:br>
              <a:rPr lang="en-US" dirty="0">
                <a:cs typeface="Angsana New" pitchFamily="18" charset="-34"/>
              </a:rPr>
            </a:br>
            <a:r>
              <a:rPr lang="en-US" sz="1200" b="1" dirty="0">
                <a:solidFill>
                  <a:schemeClr val="accent3"/>
                </a:solidFill>
                <a:cs typeface="Angsana New" pitchFamily="18" charset="-34"/>
              </a:rPr>
              <a:t>Add: </a:t>
            </a:r>
            <a:r>
              <a:rPr lang="en-US" sz="1200" b="1" dirty="0" err="1">
                <a:solidFill>
                  <a:schemeClr val="accent3"/>
                </a:solidFill>
                <a:cs typeface="Angsana New" pitchFamily="18" charset="-34"/>
              </a:rPr>
              <a:t>Kooshesh</a:t>
            </a:r>
            <a:r>
              <a:rPr lang="en-US" sz="1200" b="1" dirty="0">
                <a:solidFill>
                  <a:schemeClr val="accent3"/>
                </a:solidFill>
                <a:cs typeface="Angsana New" pitchFamily="18" charset="-34"/>
              </a:rPr>
              <a:t> 11- </a:t>
            </a:r>
            <a:r>
              <a:rPr lang="en-US" sz="1200" b="1" dirty="0" err="1">
                <a:solidFill>
                  <a:schemeClr val="accent3"/>
                </a:solidFill>
                <a:cs typeface="Angsana New" pitchFamily="18" charset="-34"/>
              </a:rPr>
              <a:t>Kooshesh</a:t>
            </a:r>
            <a:r>
              <a:rPr lang="en-US" sz="1200" b="1" dirty="0">
                <a:solidFill>
                  <a:schemeClr val="accent3"/>
                </a:solidFill>
                <a:cs typeface="Angsana New" pitchFamily="18" charset="-34"/>
              </a:rPr>
              <a:t> Street- </a:t>
            </a:r>
            <a:r>
              <a:rPr lang="en-US" sz="1200" b="1" dirty="0" smtClean="0">
                <a:solidFill>
                  <a:schemeClr val="accent3"/>
                </a:solidFill>
                <a:cs typeface="Angsana New" pitchFamily="18" charset="-34"/>
              </a:rPr>
              <a:t>Mashhad</a:t>
            </a:r>
            <a:endParaRPr lang="fa-IR" dirty="0"/>
          </a:p>
        </p:txBody>
      </p:sp>
      <p:sp>
        <p:nvSpPr>
          <p:cNvPr id="3" name="Content Placeholder 2"/>
          <p:cNvSpPr>
            <a:spLocks noGrp="1"/>
          </p:cNvSpPr>
          <p:nvPr>
            <p:ph idx="1"/>
          </p:nvPr>
        </p:nvSpPr>
        <p:spPr>
          <a:xfrm>
            <a:off x="1187624" y="2444824"/>
            <a:ext cx="7272808" cy="4800600"/>
          </a:xfrm>
        </p:spPr>
        <p:txBody>
          <a:bodyPr/>
          <a:lstStyle/>
          <a:p>
            <a:r>
              <a:rPr lang="en-US" sz="1600" dirty="0">
                <a:latin typeface="+mj-lt"/>
                <a:cs typeface="Times New Roman" pitchFamily="18" charset="0"/>
              </a:rPr>
              <a:t>Distribution of NSK Brand Ball Bearings, Located in Mashhad</a:t>
            </a:r>
          </a:p>
          <a:p>
            <a:endParaRPr lang="fa-I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598" y="3209324"/>
            <a:ext cx="7332810" cy="3532044"/>
          </a:xfrm>
          <a:prstGeom prst="rect">
            <a:avLst/>
          </a:prstGeom>
          <a:ln>
            <a:noFill/>
          </a:ln>
          <a:effectLst>
            <a:outerShdw blurRad="190500" algn="tl" rotWithShape="0">
              <a:srgbClr val="000000">
                <a:alpha val="70000"/>
              </a:srgbClr>
            </a:outerShdw>
          </a:effectLst>
        </p:spPr>
      </p:pic>
      <p:sp>
        <p:nvSpPr>
          <p:cNvPr id="6"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12</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262605332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ngsana New" pitchFamily="18" charset="-34"/>
              </a:rPr>
              <a:t>NSK </a:t>
            </a:r>
            <a:r>
              <a:rPr lang="en-US" dirty="0" smtClean="0">
                <a:cs typeface="Angsana New" pitchFamily="18" charset="-34"/>
              </a:rPr>
              <a:t>Store Cont.</a:t>
            </a:r>
            <a:endParaRPr lang="fa-I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2564904"/>
            <a:ext cx="5544616" cy="4158463"/>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13</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3718147970"/>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cs typeface="Angsana New" pitchFamily="18" charset="-34"/>
              </a:rPr>
              <a:t>NSK </a:t>
            </a:r>
            <a:r>
              <a:rPr lang="en-US" dirty="0" smtClean="0">
                <a:cs typeface="Angsana New" pitchFamily="18" charset="-34"/>
              </a:rPr>
              <a:t>Store Cont.</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2348880"/>
            <a:ext cx="3783626" cy="2852936"/>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96" y="3805707"/>
            <a:ext cx="4691152" cy="2852936"/>
          </a:xfrm>
          <a:prstGeom prst="rect">
            <a:avLst/>
          </a:prstGeom>
          <a:ln>
            <a:noFill/>
          </a:ln>
          <a:effectLst>
            <a:softEdge rad="112500"/>
          </a:effectLst>
        </p:spPr>
      </p:pic>
      <p:sp>
        <p:nvSpPr>
          <p:cNvPr id="7"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14</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2618934841"/>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498080" cy="1143000"/>
          </a:xfrm>
        </p:spPr>
        <p:txBody>
          <a:bodyPr/>
          <a:lstStyle/>
          <a:p>
            <a:r>
              <a:rPr lang="en-US" dirty="0" smtClean="0"/>
              <a:t>Warehouse Photos</a:t>
            </a:r>
            <a:endParaRPr lang="en-US" dirty="0"/>
          </a:p>
        </p:txBody>
      </p:sp>
      <p:pic>
        <p:nvPicPr>
          <p:cNvPr id="4" name="Content Placeholder 3" descr="dsc_0005.jpg"/>
          <p:cNvPicPr>
            <a:picLocks noGrp="1" noChangeAspect="1"/>
          </p:cNvPicPr>
          <p:nvPr>
            <p:ph idx="1"/>
          </p:nvPr>
        </p:nvPicPr>
        <p:blipFill>
          <a:blip r:embed="rId2"/>
          <a:stretch>
            <a:fillRect/>
          </a:stretch>
        </p:blipFill>
        <p:spPr>
          <a:xfrm>
            <a:off x="364705" y="2348880"/>
            <a:ext cx="4279303" cy="2840388"/>
          </a:xfrm>
          <a:prstGeom prst="rect">
            <a:avLst/>
          </a:prstGeom>
          <a:ln>
            <a:noFill/>
          </a:ln>
          <a:effectLst>
            <a:outerShdw blurRad="190500" algn="tl" rotWithShape="0">
              <a:srgbClr val="000000">
                <a:alpha val="70000"/>
              </a:srgbClr>
            </a:outerShdw>
          </a:effectLst>
        </p:spPr>
      </p:pic>
      <p:pic>
        <p:nvPicPr>
          <p:cNvPr id="5" name="Picture 4" descr="dsc_0009.jpg"/>
          <p:cNvPicPr>
            <a:picLocks noChangeAspect="1"/>
          </p:cNvPicPr>
          <p:nvPr/>
        </p:nvPicPr>
        <p:blipFill>
          <a:blip r:embed="rId3"/>
          <a:stretch>
            <a:fillRect/>
          </a:stretch>
        </p:blipFill>
        <p:spPr>
          <a:xfrm>
            <a:off x="4716016" y="3789040"/>
            <a:ext cx="4246996" cy="2952328"/>
          </a:xfrm>
          <a:prstGeom prst="rect">
            <a:avLst/>
          </a:prstGeom>
          <a:ln>
            <a:noFill/>
          </a:ln>
          <a:effectLst>
            <a:outerShdw blurRad="190500" algn="tl" rotWithShape="0">
              <a:srgbClr val="000000">
                <a:alpha val="70000"/>
              </a:srgbClr>
            </a:outerShdw>
          </a:effectLst>
        </p:spPr>
      </p:pic>
      <p:sp>
        <p:nvSpPr>
          <p:cNvPr id="6"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15</a:t>
            </a:r>
            <a:endParaRPr lang="en-US" sz="2800" dirty="0">
              <a:effectLst>
                <a:outerShdw blurRad="38100" dist="38100" dir="2700000" algn="tl">
                  <a:srgbClr val="000000">
                    <a:alpha val="43137"/>
                  </a:srgbClr>
                </a:outerShdw>
              </a:effectLst>
              <a:cs typeface="Angsana New" pitchFamily="18" charset="-34"/>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012.jpg"/>
          <p:cNvPicPr>
            <a:picLocks noChangeAspect="1"/>
          </p:cNvPicPr>
          <p:nvPr/>
        </p:nvPicPr>
        <p:blipFill>
          <a:blip r:embed="rId2"/>
          <a:stretch>
            <a:fillRect/>
          </a:stretch>
        </p:blipFill>
        <p:spPr>
          <a:xfrm>
            <a:off x="467544" y="2236868"/>
            <a:ext cx="4104456" cy="3496388"/>
          </a:xfrm>
          <a:prstGeom prst="rect">
            <a:avLst/>
          </a:prstGeom>
          <a:ln>
            <a:noFill/>
          </a:ln>
          <a:effectLst>
            <a:outerShdw blurRad="190500" algn="tl" rotWithShape="0">
              <a:srgbClr val="000000">
                <a:alpha val="70000"/>
              </a:srgbClr>
            </a:outerShdw>
          </a:effectLst>
        </p:spPr>
      </p:pic>
      <p:pic>
        <p:nvPicPr>
          <p:cNvPr id="7" name="Picture 6" descr="dsc_0010.jpg"/>
          <p:cNvPicPr>
            <a:picLocks noChangeAspect="1"/>
          </p:cNvPicPr>
          <p:nvPr/>
        </p:nvPicPr>
        <p:blipFill>
          <a:blip r:embed="rId3"/>
          <a:stretch>
            <a:fillRect/>
          </a:stretch>
        </p:blipFill>
        <p:spPr>
          <a:xfrm>
            <a:off x="4675448" y="3520747"/>
            <a:ext cx="4356007" cy="3325150"/>
          </a:xfrm>
          <a:prstGeom prst="rect">
            <a:avLst/>
          </a:prstGeom>
          <a:ln>
            <a:noFill/>
          </a:ln>
          <a:effectLst>
            <a:outerShdw blurRad="190500" algn="tl" rotWithShape="0">
              <a:srgbClr val="000000">
                <a:alpha val="70000"/>
              </a:srgbClr>
            </a:outerShdw>
          </a:effectLst>
        </p:spPr>
      </p:pic>
      <p:sp>
        <p:nvSpPr>
          <p:cNvPr id="5" name="Title 1"/>
          <p:cNvSpPr>
            <a:spLocks noGrp="1"/>
          </p:cNvSpPr>
          <p:nvPr>
            <p:ph type="title"/>
          </p:nvPr>
        </p:nvSpPr>
        <p:spPr>
          <a:xfrm>
            <a:off x="899592" y="764704"/>
            <a:ext cx="7498080" cy="1143000"/>
          </a:xfrm>
        </p:spPr>
        <p:txBody>
          <a:bodyPr/>
          <a:lstStyle/>
          <a:p>
            <a:r>
              <a:rPr lang="en-US" dirty="0" smtClean="0"/>
              <a:t>Warehouse Photos</a:t>
            </a:r>
            <a:endParaRPr lang="en-US" dirty="0"/>
          </a:p>
        </p:txBody>
      </p:sp>
      <p:sp>
        <p:nvSpPr>
          <p:cNvPr id="6"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16</a:t>
            </a:r>
            <a:endParaRPr lang="en-US" sz="2800" dirty="0">
              <a:effectLst>
                <a:outerShdw blurRad="38100" dist="38100" dir="2700000" algn="tl">
                  <a:srgbClr val="000000">
                    <a:alpha val="43137"/>
                  </a:srgbClr>
                </a:outerShdw>
              </a:effectLst>
              <a:cs typeface="Angsana New" pitchFamily="18" charset="-34"/>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014.jpg"/>
          <p:cNvPicPr>
            <a:picLocks noChangeAspect="1"/>
          </p:cNvPicPr>
          <p:nvPr/>
        </p:nvPicPr>
        <p:blipFill>
          <a:blip r:embed="rId2"/>
          <a:stretch>
            <a:fillRect/>
          </a:stretch>
        </p:blipFill>
        <p:spPr>
          <a:xfrm>
            <a:off x="251520" y="2636912"/>
            <a:ext cx="4231050" cy="3204329"/>
          </a:xfrm>
          <a:prstGeom prst="rect">
            <a:avLst/>
          </a:prstGeom>
          <a:ln>
            <a:noFill/>
          </a:ln>
          <a:effectLst>
            <a:outerShdw blurRad="190500" algn="tl" rotWithShape="0">
              <a:srgbClr val="000000">
                <a:alpha val="70000"/>
              </a:srgbClr>
            </a:outerShdw>
          </a:effectLst>
        </p:spPr>
      </p:pic>
      <p:pic>
        <p:nvPicPr>
          <p:cNvPr id="5" name="Picture 4" descr="dsc_0011.jpg"/>
          <p:cNvPicPr>
            <a:picLocks noChangeAspect="1"/>
          </p:cNvPicPr>
          <p:nvPr/>
        </p:nvPicPr>
        <p:blipFill>
          <a:blip r:embed="rId3"/>
          <a:stretch>
            <a:fillRect/>
          </a:stretch>
        </p:blipFill>
        <p:spPr>
          <a:xfrm>
            <a:off x="4624980" y="2636912"/>
            <a:ext cx="4262587" cy="3244656"/>
          </a:xfrm>
          <a:prstGeom prst="rect">
            <a:avLst/>
          </a:prstGeom>
          <a:ln>
            <a:noFill/>
          </a:ln>
          <a:effectLst>
            <a:outerShdw blurRad="190500" algn="tl" rotWithShape="0">
              <a:srgbClr val="000000">
                <a:alpha val="70000"/>
              </a:srgbClr>
            </a:outerShdw>
          </a:effectLst>
        </p:spPr>
      </p:pic>
      <p:sp>
        <p:nvSpPr>
          <p:cNvPr id="6" name="Title 1"/>
          <p:cNvSpPr>
            <a:spLocks noGrp="1"/>
          </p:cNvSpPr>
          <p:nvPr>
            <p:ph type="title"/>
          </p:nvPr>
        </p:nvSpPr>
        <p:spPr>
          <a:xfrm>
            <a:off x="899592" y="764704"/>
            <a:ext cx="7498080" cy="1143000"/>
          </a:xfrm>
        </p:spPr>
        <p:txBody>
          <a:bodyPr/>
          <a:lstStyle/>
          <a:p>
            <a:r>
              <a:rPr lang="en-US" dirty="0" smtClean="0"/>
              <a:t>Warehouse Photos</a:t>
            </a:r>
            <a:endParaRPr lang="en-US" dirty="0"/>
          </a:p>
        </p:txBody>
      </p:sp>
      <p:sp>
        <p:nvSpPr>
          <p:cNvPr id="7"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17</a:t>
            </a:r>
            <a:endParaRPr lang="en-US" sz="2800" dirty="0">
              <a:effectLst>
                <a:outerShdw blurRad="38100" dist="38100" dir="2700000" algn="tl">
                  <a:srgbClr val="000000">
                    <a:alpha val="43137"/>
                  </a:srgbClr>
                </a:outerShdw>
              </a:effectLst>
              <a:cs typeface="Angsana New" pitchFamily="18" charset="-34"/>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068960"/>
            <a:ext cx="8039331" cy="3068960"/>
          </a:xfrm>
          <a:prstGeom prst="rect">
            <a:avLst/>
          </a:prstGeom>
          <a:ln>
            <a:noFill/>
          </a:ln>
          <a:effectLst>
            <a:softEdge rad="112500"/>
          </a:effectLst>
        </p:spPr>
      </p:pic>
      <p:sp>
        <p:nvSpPr>
          <p:cNvPr id="6" name="Title 1"/>
          <p:cNvSpPr>
            <a:spLocks noGrp="1"/>
          </p:cNvSpPr>
          <p:nvPr>
            <p:ph type="title"/>
          </p:nvPr>
        </p:nvSpPr>
        <p:spPr>
          <a:xfrm>
            <a:off x="899592" y="764704"/>
            <a:ext cx="7498080" cy="1143000"/>
          </a:xfrm>
        </p:spPr>
        <p:txBody>
          <a:bodyPr/>
          <a:lstStyle/>
          <a:p>
            <a:r>
              <a:rPr lang="en-US" dirty="0" smtClean="0"/>
              <a:t>Warehouse Photos</a:t>
            </a:r>
            <a:endParaRPr lang="en-US" dirty="0"/>
          </a:p>
        </p:txBody>
      </p:sp>
      <p:sp>
        <p:nvSpPr>
          <p:cNvPr id="7"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18</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164470580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9592" y="764704"/>
            <a:ext cx="3140422" cy="982462"/>
          </a:xfrm>
        </p:spPr>
        <p:txBody>
          <a:bodyPr>
            <a:noAutofit/>
          </a:bodyPr>
          <a:lstStyle/>
          <a:p>
            <a:r>
              <a:rPr lang="en-US" sz="3600" dirty="0" smtClean="0">
                <a:effectLst>
                  <a:outerShdw blurRad="38100" dist="38100" dir="2700000" algn="tl">
                    <a:srgbClr val="000000">
                      <a:alpha val="43137"/>
                    </a:srgbClr>
                  </a:outerShdw>
                </a:effectLst>
                <a:cs typeface="Angsana New" pitchFamily="18" charset="-34"/>
              </a:rPr>
              <a:t>Introduction</a:t>
            </a:r>
            <a:endParaRPr lang="en-US" sz="3600" dirty="0">
              <a:effectLst>
                <a:outerShdw blurRad="38100" dist="38100" dir="2700000" algn="tl">
                  <a:srgbClr val="000000">
                    <a:alpha val="43137"/>
                  </a:srgbClr>
                </a:outerShdw>
              </a:effectLst>
              <a:cs typeface="Angsana New" pitchFamily="18" charset="-34"/>
            </a:endParaRPr>
          </a:p>
        </p:txBody>
      </p:sp>
      <p:sp>
        <p:nvSpPr>
          <p:cNvPr id="3" name="Content Placeholder 2"/>
          <p:cNvSpPr>
            <a:spLocks noGrp="1"/>
          </p:cNvSpPr>
          <p:nvPr>
            <p:ph idx="1"/>
          </p:nvPr>
        </p:nvSpPr>
        <p:spPr>
          <a:xfrm>
            <a:off x="683568" y="2492896"/>
            <a:ext cx="8555498" cy="5000660"/>
          </a:xfrm>
        </p:spPr>
        <p:txBody>
          <a:bodyPr>
            <a:normAutofit/>
          </a:bodyPr>
          <a:lstStyle/>
          <a:p>
            <a:r>
              <a:rPr lang="en-US" dirty="0" smtClean="0">
                <a:latin typeface="+mj-lt"/>
                <a:cs typeface="Times New Roman" panose="02020603050405020304" pitchFamily="18" charset="0"/>
              </a:rPr>
              <a:t>Middle East Kamyar </a:t>
            </a:r>
            <a:r>
              <a:rPr lang="en-US" dirty="0" err="1" smtClean="0">
                <a:latin typeface="+mj-lt"/>
                <a:cs typeface="Times New Roman" panose="02020603050405020304" pitchFamily="18" charset="0"/>
              </a:rPr>
              <a:t>Gostar</a:t>
            </a:r>
            <a:r>
              <a:rPr lang="en-US" dirty="0" smtClean="0">
                <a:latin typeface="+mj-lt"/>
                <a:cs typeface="Times New Roman" panose="02020603050405020304" pitchFamily="18" charset="0"/>
              </a:rPr>
              <a:t> Producing Industrial Co (from now on Kamyar </a:t>
            </a:r>
            <a:r>
              <a:rPr lang="en-US" dirty="0" err="1" smtClean="0">
                <a:latin typeface="+mj-lt"/>
                <a:cs typeface="Times New Roman" panose="02020603050405020304" pitchFamily="18" charset="0"/>
              </a:rPr>
              <a:t>Gostar</a:t>
            </a:r>
            <a:r>
              <a:rPr lang="en-US" dirty="0" smtClean="0">
                <a:latin typeface="+mj-lt"/>
                <a:cs typeface="Times New Roman" panose="02020603050405020304" pitchFamily="18" charset="0"/>
              </a:rPr>
              <a:t>) inaugurated in 2015</a:t>
            </a:r>
            <a:r>
              <a:rPr lang="en-US" baseline="30000" dirty="0" smtClean="0">
                <a:latin typeface="+mj-lt"/>
                <a:cs typeface="Times New Roman" panose="02020603050405020304" pitchFamily="18" charset="0"/>
              </a:rPr>
              <a:t>th</a:t>
            </a:r>
            <a:r>
              <a:rPr lang="en-US" dirty="0" smtClean="0">
                <a:latin typeface="+mj-lt"/>
                <a:cs typeface="Times New Roman" panose="02020603050405020304" pitchFamily="18" charset="0"/>
              </a:rPr>
              <a:t> under management of former </a:t>
            </a:r>
            <a:r>
              <a:rPr lang="en-US" dirty="0" err="1" smtClean="0">
                <a:latin typeface="+mj-lt"/>
                <a:cs typeface="Times New Roman" panose="02020603050405020304" pitchFamily="18" charset="0"/>
              </a:rPr>
              <a:t>Edalati</a:t>
            </a:r>
            <a:r>
              <a:rPr lang="en-US" dirty="0" smtClean="0">
                <a:latin typeface="+mj-lt"/>
                <a:cs typeface="Times New Roman" panose="02020603050405020304" pitchFamily="18" charset="0"/>
              </a:rPr>
              <a:t> Trading Group company. This new company aims producing high quality Plummer Blocks </a:t>
            </a:r>
            <a:r>
              <a:rPr lang="en-US" dirty="0">
                <a:latin typeface="+mj-lt"/>
                <a:cs typeface="Times New Roman" panose="02020603050405020304" pitchFamily="18" charset="0"/>
              </a:rPr>
              <a:t>such as: SN series and Pillow Block Series (UCP, UCF, UCFL, </a:t>
            </a:r>
            <a:r>
              <a:rPr lang="en-US" dirty="0" smtClean="0">
                <a:latin typeface="+mj-lt"/>
                <a:cs typeface="Times New Roman" panose="02020603050405020304" pitchFamily="18" charset="0"/>
              </a:rPr>
              <a:t>UCT) with new technologies and high quality technology, using DKFL and H&amp;K brands. </a:t>
            </a:r>
            <a:endParaRPr lang="en-US" dirty="0">
              <a:latin typeface="+mj-lt"/>
              <a:cs typeface="Times New Roman" pitchFamily="18" charset="0"/>
            </a:endParaRPr>
          </a:p>
        </p:txBody>
      </p:sp>
      <p:sp>
        <p:nvSpPr>
          <p:cNvPr id="5"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1</a:t>
            </a:r>
            <a:endParaRPr lang="en-US" sz="2800" dirty="0">
              <a:effectLst>
                <a:outerShdw blurRad="38100" dist="38100" dir="2700000" algn="tl">
                  <a:srgbClr val="000000">
                    <a:alpha val="43137"/>
                  </a:srgbClr>
                </a:outerShdw>
              </a:effectLst>
              <a:cs typeface="Angsana New" pitchFamily="18" charset="-34"/>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498080" cy="1143000"/>
          </a:xfrm>
        </p:spPr>
        <p:txBody>
          <a:bodyPr>
            <a:noAutofit/>
          </a:bodyPr>
          <a:lstStyle/>
          <a:p>
            <a:pPr algn="ctr"/>
            <a:r>
              <a:rPr lang="en-US" b="1" dirty="0" smtClean="0">
                <a:cs typeface="Angsana New" pitchFamily="18" charset="-34"/>
              </a:rPr>
              <a:t>Thanks for your attention</a:t>
            </a:r>
            <a:endParaRPr lang="en-US" b="1" dirty="0">
              <a:cs typeface="Angsana New" pitchFamily="18" charset="-34"/>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8350" t="51050" r="28601" b="26900"/>
          <a:stretch/>
        </p:blipFill>
        <p:spPr>
          <a:xfrm>
            <a:off x="1115616" y="3429000"/>
            <a:ext cx="2952328" cy="1512168"/>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999" t="21651" r="20202" b="50000"/>
          <a:stretch/>
        </p:blipFill>
        <p:spPr>
          <a:xfrm>
            <a:off x="4362967" y="3212976"/>
            <a:ext cx="4032448" cy="19442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6225528"/>
            <a:ext cx="2857143" cy="380952"/>
          </a:xfrm>
          <a:prstGeom prst="rect">
            <a:avLst/>
          </a:prstGeom>
        </p:spPr>
      </p:pic>
      <p:sp>
        <p:nvSpPr>
          <p:cNvPr id="9" name="Title 1"/>
          <p:cNvSpPr txBox="1">
            <a:spLocks/>
          </p:cNvSpPr>
          <p:nvPr/>
        </p:nvSpPr>
        <p:spPr bwMode="gray">
          <a:xfrm>
            <a:off x="7812360"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smtClean="0">
                <a:effectLst>
                  <a:outerShdw blurRad="38100" dist="38100" dir="2700000" algn="tl">
                    <a:srgbClr val="000000">
                      <a:alpha val="43137"/>
                    </a:srgbClr>
                  </a:outerShdw>
                </a:effectLst>
                <a:cs typeface="Angsana New" pitchFamily="18" charset="-34"/>
              </a:rPr>
              <a:t>end</a:t>
            </a:r>
            <a:endParaRPr lang="en-US" sz="1600" dirty="0">
              <a:effectLst>
                <a:outerShdw blurRad="38100" dist="38100" dir="2700000" algn="tl">
                  <a:srgbClr val="000000">
                    <a:alpha val="43137"/>
                  </a:srgbClr>
                </a:outerShdw>
              </a:effectLst>
              <a:cs typeface="Angsana New" pitchFamily="18" charset="-34"/>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DKFL HISTORY</a:t>
            </a:r>
            <a:endParaRPr lang="en-US" sz="3600" dirty="0"/>
          </a:p>
        </p:txBody>
      </p:sp>
      <p:sp>
        <p:nvSpPr>
          <p:cNvPr id="3" name="Content Placeholder 2"/>
          <p:cNvSpPr>
            <a:spLocks noGrp="1"/>
          </p:cNvSpPr>
          <p:nvPr>
            <p:ph idx="1"/>
          </p:nvPr>
        </p:nvSpPr>
        <p:spPr>
          <a:xfrm>
            <a:off x="864382" y="2348880"/>
            <a:ext cx="7380026" cy="4248472"/>
          </a:xfrm>
        </p:spPr>
        <p:txBody>
          <a:bodyPr>
            <a:noAutofit/>
          </a:bodyPr>
          <a:lstStyle/>
          <a:p>
            <a:pPr marL="368046" indent="-285750"/>
            <a:r>
              <a:rPr lang="en-US" dirty="0" smtClean="0"/>
              <a:t>1904</a:t>
            </a:r>
            <a:endParaRPr lang="en-US" sz="1600" dirty="0"/>
          </a:p>
          <a:p>
            <a:pPr marL="82296" indent="0">
              <a:buNone/>
            </a:pPr>
            <a:r>
              <a:rPr lang="en-US" sz="1600" dirty="0"/>
              <a:t>This history began in 1904 in </a:t>
            </a:r>
            <a:r>
              <a:rPr lang="en-US" sz="1600" dirty="0" err="1"/>
              <a:t>Plagwitz</a:t>
            </a:r>
            <a:r>
              <a:rPr lang="en-US" sz="1600" dirty="0"/>
              <a:t>, a district of Leipzig, </a:t>
            </a:r>
            <a:r>
              <a:rPr lang="en-US" sz="1600" dirty="0" smtClean="0"/>
              <a:t>Germany, as </a:t>
            </a:r>
            <a:r>
              <a:rPr lang="en-US" sz="1600" dirty="0"/>
              <a:t>Friedrich Wilhelm Witte began to manufacture radial and axial deep groove ball bearings up to a diameter of 150mm under the name of </a:t>
            </a:r>
            <a:r>
              <a:rPr lang="en-US" sz="1600" b="1" dirty="0" err="1"/>
              <a:t>Leipziger</a:t>
            </a:r>
            <a:r>
              <a:rPr lang="en-US" sz="1600" b="1" dirty="0"/>
              <a:t> </a:t>
            </a:r>
            <a:r>
              <a:rPr lang="en-US" sz="1600" b="1" dirty="0" err="1"/>
              <a:t>Kugellager</a:t>
            </a:r>
            <a:r>
              <a:rPr lang="en-US" sz="1600" b="1" dirty="0"/>
              <a:t> GmbH</a:t>
            </a:r>
            <a:r>
              <a:rPr lang="en-US" sz="1600" dirty="0"/>
              <a:t>. </a:t>
            </a:r>
          </a:p>
          <a:p>
            <a:pPr marL="82296" indent="0">
              <a:buNone/>
            </a:pPr>
            <a:endParaRPr lang="en-US" sz="1600" dirty="0"/>
          </a:p>
          <a:p>
            <a:pPr marL="82296" indent="0">
              <a:buNone/>
            </a:pPr>
            <a:r>
              <a:rPr lang="en-US" sz="1600" dirty="0" smtClean="0"/>
              <a:t>Up </a:t>
            </a:r>
            <a:r>
              <a:rPr lang="en-US" sz="1600" dirty="0"/>
              <a:t>to 1934, the plant increased immensely, so that within two years of construction a second plant was built in </a:t>
            </a:r>
            <a:r>
              <a:rPr lang="en-US" sz="1600" dirty="0" err="1"/>
              <a:t>Böhlitz</a:t>
            </a:r>
            <a:r>
              <a:rPr lang="en-US" sz="1600" dirty="0"/>
              <a:t>-Ehrenberg, a present-day district of Leipzig. Under the brand name </a:t>
            </a:r>
            <a:r>
              <a:rPr lang="en-US" sz="1600" b="1" dirty="0"/>
              <a:t>DKF (Deutsche </a:t>
            </a:r>
            <a:r>
              <a:rPr lang="en-US" sz="1600" b="1" dirty="0" err="1"/>
              <a:t>Kugellagerfabrik</a:t>
            </a:r>
            <a:r>
              <a:rPr lang="en-US" sz="1600" b="1" dirty="0"/>
              <a:t>)</a:t>
            </a:r>
            <a:r>
              <a:rPr lang="en-US" sz="1600" dirty="0"/>
              <a:t>, 1.500 employees produced not only needle and deep groove ball bearings, but also radial and axial bearings, four-point bearings with split outer ring, flange bearings and, during the Second World War, special bearings for aircraft and tank engines.</a:t>
            </a:r>
          </a:p>
        </p:txBody>
      </p:sp>
      <p:sp>
        <p:nvSpPr>
          <p:cNvPr id="4"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2</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129362957"/>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564904"/>
            <a:ext cx="7674056" cy="2592288"/>
          </a:xfrm>
        </p:spPr>
        <p:txBody>
          <a:bodyPr>
            <a:normAutofit/>
          </a:bodyPr>
          <a:lstStyle/>
          <a:p>
            <a:r>
              <a:rPr lang="en-US" dirty="0"/>
              <a:t>1945</a:t>
            </a:r>
          </a:p>
          <a:p>
            <a:pPr marL="82296" indent="0">
              <a:buNone/>
            </a:pPr>
            <a:r>
              <a:rPr lang="en-US" dirty="0"/>
              <a:t>In 1945 the company was </a:t>
            </a:r>
            <a:r>
              <a:rPr lang="en-US" dirty="0" err="1"/>
              <a:t>refounded</a:t>
            </a:r>
            <a:r>
              <a:rPr lang="en-US" dirty="0"/>
              <a:t> as </a:t>
            </a:r>
            <a:r>
              <a:rPr lang="en-US" dirty="0" err="1"/>
              <a:t>Leipziger</a:t>
            </a:r>
            <a:r>
              <a:rPr lang="en-US" dirty="0"/>
              <a:t> </a:t>
            </a:r>
            <a:r>
              <a:rPr lang="en-US" dirty="0" err="1"/>
              <a:t>Kugellagerfabrik</a:t>
            </a:r>
            <a:r>
              <a:rPr lang="en-US" dirty="0"/>
              <a:t> SAG (Soviet public company). With a revised trademark, namely the three letters DKF and the Leipzig </a:t>
            </a:r>
            <a:r>
              <a:rPr lang="en-US" dirty="0" err="1"/>
              <a:t>Völkerschlachtdenkmal</a:t>
            </a:r>
            <a:r>
              <a:rPr lang="en-US" dirty="0"/>
              <a:t>, which is still part of the KRW logo in a modified form, the existing product range has been expanded to include double row spherical roller bearings in the diameters from 40 to 1.400mm and axial spherical roller bearings</a:t>
            </a:r>
            <a:r>
              <a:rPr lang="en-US" dirty="0" smtClean="0"/>
              <a:t>.</a:t>
            </a:r>
            <a:endParaRPr lang="en-US" dirty="0"/>
          </a:p>
        </p:txBody>
      </p:sp>
      <p:sp>
        <p:nvSpPr>
          <p:cNvPr id="4" name="Title 1"/>
          <p:cNvSpPr>
            <a:spLocks noGrp="1"/>
          </p:cNvSpPr>
          <p:nvPr>
            <p:ph type="title"/>
          </p:nvPr>
        </p:nvSpPr>
        <p:spPr>
          <a:xfrm>
            <a:off x="865970" y="927098"/>
            <a:ext cx="6343672" cy="709865"/>
          </a:xfrm>
        </p:spPr>
        <p:txBody>
          <a:bodyPr/>
          <a:lstStyle/>
          <a:p>
            <a:r>
              <a:rPr lang="en-US" sz="3600" dirty="0" smtClean="0"/>
              <a:t>DKFL HISTORY</a:t>
            </a:r>
            <a:endParaRPr lang="en-US" sz="3600" dirty="0"/>
          </a:p>
        </p:txBody>
      </p:sp>
      <p:sp>
        <p:nvSpPr>
          <p:cNvPr id="5"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3</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265400894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1955</a:t>
            </a:r>
          </a:p>
          <a:p>
            <a:pPr marL="82296" indent="0">
              <a:buNone/>
            </a:pPr>
            <a:r>
              <a:rPr lang="en-US" dirty="0"/>
              <a:t>After 10 years, the SAG was transferred to a state-owned enterprise - </a:t>
            </a:r>
            <a:r>
              <a:rPr lang="en-US" b="1" dirty="0"/>
              <a:t>VEB </a:t>
            </a:r>
            <a:r>
              <a:rPr lang="en-US" b="1" dirty="0" err="1"/>
              <a:t>Wälzlagerwerk</a:t>
            </a:r>
            <a:r>
              <a:rPr lang="en-US" b="1" dirty="0"/>
              <a:t> Leipzig </a:t>
            </a:r>
            <a:r>
              <a:rPr lang="en-US" dirty="0"/>
              <a:t>was established and employed 1.700 employees until the fall of the Berlin Wall. The brand DKF was retained</a:t>
            </a:r>
            <a:r>
              <a:rPr lang="en-US" dirty="0" smtClean="0"/>
              <a:t>.</a:t>
            </a:r>
          </a:p>
          <a:p>
            <a:r>
              <a:rPr lang="en-US" dirty="0"/>
              <a:t>1980</a:t>
            </a:r>
          </a:p>
          <a:p>
            <a:pPr marL="82296" indent="0">
              <a:buNone/>
            </a:pPr>
            <a:r>
              <a:rPr lang="en-US" dirty="0"/>
              <a:t>The VEB </a:t>
            </a:r>
            <a:r>
              <a:rPr lang="en-US" dirty="0" err="1"/>
              <a:t>Wälzlagerwerk</a:t>
            </a:r>
            <a:r>
              <a:rPr lang="en-US" dirty="0"/>
              <a:t> Leipzig produced up to 385.000 rolling bearings were each year, which were inquired and used worldwide. Due to these high sales volumes, they enlarged the factory area up to 76.000 </a:t>
            </a:r>
            <a:r>
              <a:rPr lang="en-US" dirty="0" err="1"/>
              <a:t>sqm</a:t>
            </a:r>
            <a:r>
              <a:rPr lang="en-US" dirty="0" smtClean="0"/>
              <a:t>.</a:t>
            </a:r>
            <a:endParaRPr lang="en-US" dirty="0"/>
          </a:p>
          <a:p>
            <a:endParaRPr lang="en-US" dirty="0"/>
          </a:p>
        </p:txBody>
      </p:sp>
      <p:sp>
        <p:nvSpPr>
          <p:cNvPr id="5" name="Title 1"/>
          <p:cNvSpPr>
            <a:spLocks noGrp="1"/>
          </p:cNvSpPr>
          <p:nvPr>
            <p:ph type="title"/>
          </p:nvPr>
        </p:nvSpPr>
        <p:spPr>
          <a:xfrm>
            <a:off x="865970" y="927098"/>
            <a:ext cx="6343672" cy="709865"/>
          </a:xfrm>
        </p:spPr>
        <p:txBody>
          <a:bodyPr/>
          <a:lstStyle/>
          <a:p>
            <a:r>
              <a:rPr lang="en-US" sz="3600" dirty="0" smtClean="0"/>
              <a:t>DKFL HISTORY</a:t>
            </a:r>
            <a:endParaRPr lang="en-US" sz="3600" dirty="0"/>
          </a:p>
        </p:txBody>
      </p:sp>
      <p:sp>
        <p:nvSpPr>
          <p:cNvPr id="6"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4</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402223955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82" y="2489200"/>
            <a:ext cx="7308018" cy="3530600"/>
          </a:xfrm>
        </p:spPr>
        <p:txBody>
          <a:bodyPr>
            <a:normAutofit fontScale="92500" lnSpcReduction="10000"/>
          </a:bodyPr>
          <a:lstStyle/>
          <a:p>
            <a:r>
              <a:rPr lang="en-US" dirty="0"/>
              <a:t>1990</a:t>
            </a:r>
          </a:p>
          <a:p>
            <a:pPr marL="0" indent="0">
              <a:buNone/>
            </a:pPr>
            <a:r>
              <a:rPr lang="en-US" sz="1700" dirty="0"/>
              <a:t>With the end of the GDR came the end of the VEB </a:t>
            </a:r>
            <a:r>
              <a:rPr lang="en-US" sz="1700" dirty="0" err="1"/>
              <a:t>Wälzlagerwerk</a:t>
            </a:r>
            <a:r>
              <a:rPr lang="en-US" sz="1700" dirty="0"/>
              <a:t> Leipzig. According to the agreement between </a:t>
            </a:r>
            <a:r>
              <a:rPr lang="en-US" sz="1700" dirty="0" err="1"/>
              <a:t>Treuhandanstalt</a:t>
            </a:r>
            <a:r>
              <a:rPr lang="en-US" sz="1700" dirty="0"/>
              <a:t> and FAG </a:t>
            </a:r>
            <a:r>
              <a:rPr lang="en-US" sz="1700" dirty="0" err="1"/>
              <a:t>Kugelfischer</a:t>
            </a:r>
            <a:r>
              <a:rPr lang="en-US" sz="1700" dirty="0"/>
              <a:t> in 1990, the Schweinfurt-based rolling bearing company purchased all eight rolling bearing VEBs of the </a:t>
            </a:r>
            <a:r>
              <a:rPr lang="en-US" sz="1700" dirty="0" err="1"/>
              <a:t>Kombinat</a:t>
            </a:r>
            <a:r>
              <a:rPr lang="en-US" sz="1700" dirty="0"/>
              <a:t> for 27 million DM with a total of 7.500 employees. </a:t>
            </a:r>
            <a:endParaRPr lang="fa-IR" sz="1700" dirty="0" smtClean="0"/>
          </a:p>
          <a:p>
            <a:endParaRPr lang="fa-IR" sz="1700" dirty="0"/>
          </a:p>
          <a:p>
            <a:pPr marL="0" indent="0">
              <a:buNone/>
            </a:pPr>
            <a:r>
              <a:rPr lang="en-US" sz="1700" dirty="0" smtClean="0"/>
              <a:t>In </a:t>
            </a:r>
            <a:r>
              <a:rPr lang="en-US" sz="1700" dirty="0"/>
              <a:t>the </a:t>
            </a:r>
            <a:r>
              <a:rPr lang="en-US" sz="1700" dirty="0" smtClean="0"/>
              <a:t>same year </a:t>
            </a:r>
            <a:r>
              <a:rPr lang="en-US" sz="1700" dirty="0"/>
              <a:t>Deutsche </a:t>
            </a:r>
            <a:r>
              <a:rPr lang="en-US" sz="1700" dirty="0" err="1"/>
              <a:t>Kugellagerfabriken</a:t>
            </a:r>
            <a:r>
              <a:rPr lang="en-US" sz="1700" dirty="0"/>
              <a:t> Leipzig GmbH was founded, which later changed its name to </a:t>
            </a:r>
            <a:r>
              <a:rPr lang="en-US" sz="1700" b="1" dirty="0"/>
              <a:t>DKFL Deutsche </a:t>
            </a:r>
            <a:r>
              <a:rPr lang="en-US" sz="1700" b="1" dirty="0" err="1"/>
              <a:t>Kugellagerfabriken</a:t>
            </a:r>
            <a:r>
              <a:rPr lang="en-US" sz="1700" b="1" dirty="0"/>
              <a:t> GmbH</a:t>
            </a:r>
            <a:r>
              <a:rPr lang="en-US" sz="1700" dirty="0"/>
              <a:t>. Within one year 1.000 workers were dismissed. Already at the end of 1992, FAG Group had to sell DKFL, which was forced to file for bankruptcy. This ended the brand name DKF.</a:t>
            </a:r>
          </a:p>
          <a:p>
            <a:endParaRPr lang="en-US" dirty="0"/>
          </a:p>
        </p:txBody>
      </p:sp>
      <p:sp>
        <p:nvSpPr>
          <p:cNvPr id="4" name="Title 1"/>
          <p:cNvSpPr>
            <a:spLocks noGrp="1"/>
          </p:cNvSpPr>
          <p:nvPr>
            <p:ph type="title"/>
          </p:nvPr>
        </p:nvSpPr>
        <p:spPr>
          <a:xfrm>
            <a:off x="865970" y="927098"/>
            <a:ext cx="6343672" cy="709865"/>
          </a:xfrm>
        </p:spPr>
        <p:txBody>
          <a:bodyPr/>
          <a:lstStyle/>
          <a:p>
            <a:r>
              <a:rPr lang="en-US" sz="3600" dirty="0" smtClean="0"/>
              <a:t>DKFL HISTORY</a:t>
            </a:r>
            <a:endParaRPr lang="en-US" sz="3600" dirty="0"/>
          </a:p>
        </p:txBody>
      </p:sp>
      <p:sp>
        <p:nvSpPr>
          <p:cNvPr id="5"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5</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306891221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ERA OF DKFL BRAND</a:t>
            </a:r>
            <a:endParaRPr lang="en-US" dirty="0"/>
          </a:p>
        </p:txBody>
      </p:sp>
      <p:sp>
        <p:nvSpPr>
          <p:cNvPr id="3" name="Content Placeholder 2"/>
          <p:cNvSpPr>
            <a:spLocks noGrp="1"/>
          </p:cNvSpPr>
          <p:nvPr>
            <p:ph idx="1"/>
          </p:nvPr>
        </p:nvSpPr>
        <p:spPr>
          <a:xfrm>
            <a:off x="864382" y="2489200"/>
            <a:ext cx="7091994" cy="4036144"/>
          </a:xfrm>
        </p:spPr>
        <p:txBody>
          <a:bodyPr>
            <a:normAutofit/>
          </a:bodyPr>
          <a:lstStyle/>
          <a:p>
            <a:pPr marL="82296" indent="0">
              <a:buNone/>
            </a:pPr>
            <a:r>
              <a:rPr lang="en-US" sz="1600" dirty="0" smtClean="0"/>
              <a:t>From the 1970</a:t>
            </a:r>
            <a:r>
              <a:rPr lang="en-US" sz="1600" baseline="30000" dirty="0" smtClean="0"/>
              <a:t>th</a:t>
            </a:r>
            <a:r>
              <a:rPr lang="en-US" sz="1600" dirty="0" smtClean="0"/>
              <a:t> and first of 1980</a:t>
            </a:r>
            <a:r>
              <a:rPr lang="en-US" sz="1600" baseline="30000" dirty="0" smtClean="0"/>
              <a:t>th</a:t>
            </a:r>
            <a:r>
              <a:rPr lang="en-US" sz="1600" dirty="0" smtClean="0"/>
              <a:t> decade JAHAN BALLBEARING EDALATI (Mr. Hashem </a:t>
            </a:r>
            <a:r>
              <a:rPr lang="en-US" sz="1600" dirty="0" err="1" smtClean="0"/>
              <a:t>Edalati</a:t>
            </a:r>
            <a:r>
              <a:rPr lang="en-US" sz="1600" dirty="0" smtClean="0"/>
              <a:t>) was the agent of DKF and later DKFL brand in Iran, later this company faced many problems for payment and also other different problems made this company faced problems for supplying DKFL products. </a:t>
            </a:r>
            <a:endParaRPr lang="en-US" sz="1600" dirty="0" smtClean="0"/>
          </a:p>
          <a:p>
            <a:pPr marL="82296" indent="0">
              <a:buNone/>
            </a:pPr>
            <a:endParaRPr lang="en-US" sz="1600" dirty="0"/>
          </a:p>
          <a:p>
            <a:pPr marL="82296" indent="0">
              <a:buNone/>
            </a:pPr>
            <a:r>
              <a:rPr lang="en-US" sz="1600" dirty="0"/>
              <a:t>With the end of DKFL brand in Germany and after nearly 30 years from the time Jahan </a:t>
            </a:r>
            <a:r>
              <a:rPr lang="en-US" sz="1600" dirty="0" err="1"/>
              <a:t>Ballbearing</a:t>
            </a:r>
            <a:r>
              <a:rPr lang="en-US" sz="1600" dirty="0"/>
              <a:t> </a:t>
            </a:r>
            <a:r>
              <a:rPr lang="en-US" sz="1600" dirty="0" err="1"/>
              <a:t>Edalati</a:t>
            </a:r>
            <a:r>
              <a:rPr lang="en-US" sz="1600" dirty="0"/>
              <a:t> was the agent of DKFL Brand, now </a:t>
            </a:r>
            <a:r>
              <a:rPr lang="en-US" sz="1600" dirty="0" err="1"/>
              <a:t>Kamyar</a:t>
            </a:r>
            <a:r>
              <a:rPr lang="en-US" sz="1600" dirty="0"/>
              <a:t> </a:t>
            </a:r>
            <a:r>
              <a:rPr lang="en-US" sz="1600" dirty="0" err="1"/>
              <a:t>Gostar</a:t>
            </a:r>
            <a:r>
              <a:rPr lang="en-US" sz="1600" dirty="0"/>
              <a:t> Company under management of Hashem </a:t>
            </a:r>
            <a:r>
              <a:rPr lang="en-US" sz="1600" dirty="0" err="1"/>
              <a:t>Edalati</a:t>
            </a:r>
            <a:r>
              <a:rPr lang="en-US" sz="1600" dirty="0"/>
              <a:t> son (</a:t>
            </a:r>
            <a:r>
              <a:rPr lang="en-US" sz="1600" dirty="0" err="1"/>
              <a:t>Kazem</a:t>
            </a:r>
            <a:r>
              <a:rPr lang="en-US" sz="1600" dirty="0"/>
              <a:t> </a:t>
            </a:r>
            <a:r>
              <a:rPr lang="en-US" sz="1600" dirty="0" err="1"/>
              <a:t>Edalati</a:t>
            </a:r>
            <a:r>
              <a:rPr lang="en-US" sz="1600" dirty="0"/>
              <a:t>), try to renew this brand in Middle East and because this brand already ended many years ago in Germany </a:t>
            </a:r>
            <a:r>
              <a:rPr lang="en-US" sz="1600" dirty="0" err="1"/>
              <a:t>Kamyar</a:t>
            </a:r>
            <a:r>
              <a:rPr lang="en-US" sz="1600" dirty="0"/>
              <a:t> </a:t>
            </a:r>
            <a:r>
              <a:rPr lang="en-US" sz="1600" dirty="0" err="1"/>
              <a:t>Gostar</a:t>
            </a:r>
            <a:r>
              <a:rPr lang="en-US" sz="1600" dirty="0"/>
              <a:t> decided to use this brand again as high quality brand bearings we import from China</a:t>
            </a:r>
            <a:r>
              <a:rPr lang="en-US" sz="1600" dirty="0" smtClean="0"/>
              <a:t>.</a:t>
            </a:r>
            <a:endParaRPr lang="en-US" sz="1600" dirty="0"/>
          </a:p>
        </p:txBody>
      </p:sp>
      <p:sp>
        <p:nvSpPr>
          <p:cNvPr id="5"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6</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240579106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Kamyar </a:t>
            </a:r>
            <a:r>
              <a:rPr lang="en-US" dirty="0" err="1" smtClean="0"/>
              <a:t>Gostar</a:t>
            </a:r>
            <a:r>
              <a:rPr lang="en-US" dirty="0" smtClean="0"/>
              <a:t> </a:t>
            </a:r>
            <a:r>
              <a:rPr lang="en-US" dirty="0"/>
              <a:t>V</a:t>
            </a:r>
            <a:r>
              <a:rPr lang="en-US" dirty="0" smtClean="0"/>
              <a:t>ision</a:t>
            </a:r>
            <a:endParaRPr lang="en-US" dirty="0"/>
          </a:p>
        </p:txBody>
      </p:sp>
      <p:sp>
        <p:nvSpPr>
          <p:cNvPr id="3" name="Content Placeholder 2"/>
          <p:cNvSpPr>
            <a:spLocks noGrp="1"/>
          </p:cNvSpPr>
          <p:nvPr>
            <p:ph idx="1"/>
          </p:nvPr>
        </p:nvSpPr>
        <p:spPr>
          <a:xfrm>
            <a:off x="864382" y="2489200"/>
            <a:ext cx="7236010" cy="3530600"/>
          </a:xfrm>
        </p:spPr>
        <p:txBody>
          <a:bodyPr/>
          <a:lstStyle/>
          <a:p>
            <a:r>
              <a:rPr lang="en-US" dirty="0" smtClean="0"/>
              <a:t>Producing high quality Plummer Block and Pillow block and adapter sleeves under DKFL brand for high quality and H&amp;K brands for normal quality. </a:t>
            </a:r>
          </a:p>
          <a:p>
            <a:endParaRPr lang="en-US" dirty="0"/>
          </a:p>
          <a:p>
            <a:r>
              <a:rPr lang="en-US" dirty="0" smtClean="0"/>
              <a:t>Import of high quality Z3V3 bearings under P6 level from China best bearing factories</a:t>
            </a:r>
            <a:r>
              <a:rPr lang="en-US" dirty="0" smtClean="0"/>
              <a:t>.</a:t>
            </a:r>
          </a:p>
          <a:p>
            <a:endParaRPr lang="en-US" dirty="0" smtClean="0"/>
          </a:p>
          <a:p>
            <a:r>
              <a:rPr lang="en-US" dirty="0"/>
              <a:t>Producing high quality lithium and lithium complex grease in Iran with DKFL Brand.</a:t>
            </a:r>
          </a:p>
          <a:p>
            <a:pPr marL="0" indent="0">
              <a:buNone/>
            </a:pPr>
            <a:endParaRPr lang="en-US" dirty="0" smtClean="0"/>
          </a:p>
        </p:txBody>
      </p:sp>
      <p:sp>
        <p:nvSpPr>
          <p:cNvPr id="4"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7</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194779137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132856"/>
            <a:ext cx="7920880" cy="4392488"/>
          </a:xfrm>
        </p:spPr>
        <p:txBody>
          <a:bodyPr>
            <a:normAutofit fontScale="85000" lnSpcReduction="20000"/>
          </a:bodyPr>
          <a:lstStyle/>
          <a:p>
            <a:pPr>
              <a:lnSpc>
                <a:spcPct val="170000"/>
              </a:lnSpc>
            </a:pPr>
            <a:r>
              <a:rPr lang="en-US" sz="1600" dirty="0" smtClean="0">
                <a:latin typeface="+mj-lt"/>
                <a:cs typeface="Times New Roman" panose="02020603050405020304" pitchFamily="18" charset="0"/>
              </a:rPr>
              <a:t>Make DKFL as one of the best brand bearings, grease, industrial chains, belts and V-Belts in Iran and try to import and produce larger range of bearings and export of goods to middle east countries: </a:t>
            </a:r>
          </a:p>
          <a:p>
            <a:pPr marL="82296" indent="0">
              <a:lnSpc>
                <a:spcPct val="170000"/>
              </a:lnSpc>
              <a:buNone/>
            </a:pPr>
            <a:endParaRPr lang="en-US" sz="1600" dirty="0" smtClean="0">
              <a:latin typeface="Times New Roman" panose="02020603050405020304" pitchFamily="18" charset="0"/>
              <a:cs typeface="Times New Roman" panose="02020603050405020304" pitchFamily="18" charset="0"/>
            </a:endParaRPr>
          </a:p>
          <a:p>
            <a:pPr marL="0" indent="0">
              <a:lnSpc>
                <a:spcPct val="170000"/>
              </a:lnSpc>
              <a:buNone/>
            </a:pPr>
            <a:endParaRPr lang="en-US" sz="1600" dirty="0" smtClean="0">
              <a:latin typeface="Times New Roman" panose="02020603050405020304" pitchFamily="18" charset="0"/>
              <a:cs typeface="Times New Roman" panose="02020603050405020304" pitchFamily="18" charset="0"/>
            </a:endParaRPr>
          </a:p>
          <a:p>
            <a:pPr marL="0" indent="0">
              <a:lnSpc>
                <a:spcPct val="170000"/>
              </a:lnSpc>
              <a:buNone/>
            </a:pPr>
            <a:endParaRPr lang="en-US" sz="1600" dirty="0" smtClean="0">
              <a:latin typeface="Times New Roman" panose="02020603050405020304" pitchFamily="18" charset="0"/>
              <a:cs typeface="Times New Roman" panose="02020603050405020304" pitchFamily="18" charset="0"/>
            </a:endParaRPr>
          </a:p>
          <a:p>
            <a:pPr>
              <a:lnSpc>
                <a:spcPct val="170000"/>
              </a:lnSpc>
            </a:pPr>
            <a:r>
              <a:rPr lang="en-US" sz="1600" dirty="0" smtClean="0">
                <a:latin typeface="+mj-lt"/>
                <a:cs typeface="Times New Roman" panose="02020603050405020304" pitchFamily="18" charset="0"/>
              </a:rPr>
              <a:t>Make wider the range of products produce inside Iran to make more help for making more jobs and make Iran market less dependent on foreign products with same quality as European brand quality. </a:t>
            </a:r>
          </a:p>
          <a:p>
            <a:pPr>
              <a:lnSpc>
                <a:spcPct val="170000"/>
              </a:lnSpc>
            </a:pPr>
            <a:r>
              <a:rPr lang="en-US" sz="1700" dirty="0" smtClean="0">
                <a:latin typeface="+mj-lt"/>
                <a:cs typeface="Times New Roman" panose="02020603050405020304" pitchFamily="18" charset="0"/>
              </a:rPr>
              <a:t>Focusing on advertising through mass media, and promotional tools across the country</a:t>
            </a:r>
            <a:r>
              <a:rPr lang="en-US" sz="1700" dirty="0" smtClean="0">
                <a:latin typeface="+mj-lt"/>
                <a:cs typeface="Times New Roman" panose="02020603050405020304" pitchFamily="18" charset="0"/>
              </a:rPr>
              <a:t>.</a:t>
            </a:r>
            <a:endParaRPr lang="en-US" sz="1700" dirty="0">
              <a:latin typeface="+mj-lt"/>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70284176"/>
              </p:ext>
            </p:extLst>
          </p:nvPr>
        </p:nvGraphicFramePr>
        <p:xfrm>
          <a:off x="3779912" y="3140968"/>
          <a:ext cx="453650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gray">
          <a:xfrm>
            <a:off x="865970" y="927098"/>
            <a:ext cx="634367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cs typeface="Times New Roman" panose="02020603050405020304" pitchFamily="18" charset="0"/>
              </a:rPr>
              <a:t>Future Perspective	</a:t>
            </a:r>
            <a:endParaRPr lang="en-US" dirty="0"/>
          </a:p>
        </p:txBody>
      </p:sp>
      <p:sp>
        <p:nvSpPr>
          <p:cNvPr id="8" name="Title 1"/>
          <p:cNvSpPr txBox="1">
            <a:spLocks/>
          </p:cNvSpPr>
          <p:nvPr/>
        </p:nvSpPr>
        <p:spPr bwMode="gray">
          <a:xfrm>
            <a:off x="7884368" y="260648"/>
            <a:ext cx="648072" cy="8640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effectLst>
                  <a:outerShdw blurRad="38100" dist="38100" dir="2700000" algn="tl">
                    <a:srgbClr val="000000">
                      <a:alpha val="43137"/>
                    </a:srgbClr>
                  </a:outerShdw>
                </a:effectLst>
                <a:cs typeface="Angsana New" pitchFamily="18" charset="-34"/>
              </a:rPr>
              <a:t>8</a:t>
            </a:r>
            <a:endParaRPr lang="en-US" sz="2800" dirty="0">
              <a:effectLst>
                <a:outerShdw blurRad="38100" dist="38100" dir="2700000" algn="tl">
                  <a:srgbClr val="000000">
                    <a:alpha val="43137"/>
                  </a:srgbClr>
                </a:outerShdw>
              </a:effectLst>
              <a:cs typeface="Angsana New" pitchFamily="18" charset="-34"/>
            </a:endParaRPr>
          </a:p>
        </p:txBody>
      </p:sp>
    </p:spTree>
    <p:extLst>
      <p:ext uri="{BB962C8B-B14F-4D97-AF65-F5344CB8AC3E}">
        <p14:creationId xmlns:p14="http://schemas.microsoft.com/office/powerpoint/2010/main" val="1101304695"/>
      </p:ext>
    </p:extLst>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2030</TotalTime>
  <Words>795</Words>
  <Application>Microsoft Office PowerPoint</Application>
  <PresentationFormat>On-screen Show (4:3)</PresentationFormat>
  <Paragraphs>82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Angsana New</vt:lpstr>
      <vt:lpstr>Arial</vt:lpstr>
      <vt:lpstr>B Titr</vt:lpstr>
      <vt:lpstr>Calibri</vt:lpstr>
      <vt:lpstr>Century Gothic</vt:lpstr>
      <vt:lpstr>Times New Roman</vt:lpstr>
      <vt:lpstr>Wingdings 2</vt:lpstr>
      <vt:lpstr>Wingdings 3</vt:lpstr>
      <vt:lpstr>Ion Boardroom</vt:lpstr>
      <vt:lpstr>Middle  East Kamyar Gostar Producing industrial Co.</vt:lpstr>
      <vt:lpstr>Introduction</vt:lpstr>
      <vt:lpstr>DKFL HISTORY</vt:lpstr>
      <vt:lpstr>DKFL HISTORY</vt:lpstr>
      <vt:lpstr>DKFL HISTORY</vt:lpstr>
      <vt:lpstr>DKFL HISTORY</vt:lpstr>
      <vt:lpstr>NEW ERA OF DKFL BRAND</vt:lpstr>
      <vt:lpstr>Kamyar Gostar Vision</vt:lpstr>
      <vt:lpstr>PowerPoint Presentation</vt:lpstr>
      <vt:lpstr>PowerPoint Presentation</vt:lpstr>
      <vt:lpstr>PowerPoint Presentation</vt:lpstr>
      <vt:lpstr>Ettehad Ball Bearing Co. Ltd Add: After Dizi Sangi- Before Manzel Abad- Sento Rd- Mashhad</vt:lpstr>
      <vt:lpstr>NSK Store Add: Kooshesh 11- Kooshesh Street- Mashhad</vt:lpstr>
      <vt:lpstr>NSK Store Cont.</vt:lpstr>
      <vt:lpstr>NSK Store Cont.</vt:lpstr>
      <vt:lpstr>Warehouse Photos</vt:lpstr>
      <vt:lpstr>Warehouse Photos</vt:lpstr>
      <vt:lpstr>Warehouse Photos</vt:lpstr>
      <vt:lpstr>Warehouse Photos</vt:lpstr>
      <vt:lpstr>Thanks for your attention</vt:lpstr>
    </vt:vector>
  </TitlesOfParts>
  <Company>Tooska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Tooska</dc:creator>
  <cp:lastModifiedBy>Taptiz Server</cp:lastModifiedBy>
  <cp:revision>116</cp:revision>
  <dcterms:created xsi:type="dcterms:W3CDTF">2015-07-27T05:44:00Z</dcterms:created>
  <dcterms:modified xsi:type="dcterms:W3CDTF">2020-08-19T06:41:54Z</dcterms:modified>
</cp:coreProperties>
</file>